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6" r:id="rId11"/>
    <p:sldId id="269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7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24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2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3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0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49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5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03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72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90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2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BF44F-2D55-4431-AE6D-E68625B2CB87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5A419-7162-4A09-B1EE-10046BB386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71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54E286-F4AD-5B67-0FDA-294A2403F9B6}"/>
              </a:ext>
            </a:extLst>
          </p:cNvPr>
          <p:cNvSpPr txBox="1"/>
          <p:nvPr/>
        </p:nvSpPr>
        <p:spPr>
          <a:xfrm>
            <a:off x="674503" y="2782671"/>
            <a:ext cx="779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反无人机连续波雷达设计与算法部署</a:t>
            </a: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5EEA3C88-1EA7-9EEE-1C37-DE63F6189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2" b="27515"/>
          <a:stretch>
            <a:fillRect/>
          </a:stretch>
        </p:blipFill>
        <p:spPr bwMode="auto">
          <a:xfrm>
            <a:off x="0" y="5818188"/>
            <a:ext cx="9144000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56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BF70C-A1C2-BDB0-E2C8-E89979C75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E8C52FE-C423-AA5D-EA15-DE786C65AC42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三、算法验证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F3C86D-AD47-401A-C4B8-DD354A897A56}"/>
              </a:ext>
            </a:extLst>
          </p:cNvPr>
          <p:cNvSpPr txBox="1"/>
          <p:nvPr/>
        </p:nvSpPr>
        <p:spPr>
          <a:xfrm>
            <a:off x="4191001" y="359726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所提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CS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方法的泄漏抑制测试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AA8DF1-4527-9DDC-39EE-EEA8B3261D00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349911-EAA5-84A8-3942-4F48C29B2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14" y="907840"/>
            <a:ext cx="2905852" cy="21793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2BC273-E731-9930-56B7-7DBB50ED9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22" y="3143795"/>
            <a:ext cx="2985982" cy="22394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0BD2DC-7295-14E5-1F60-2675A3A4A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36" y="3120935"/>
            <a:ext cx="3046940" cy="22852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36CAB7E-59F8-8D2E-75F5-11814DAE5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36" y="907840"/>
            <a:ext cx="2981273" cy="223595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5485B20-EEB8-A455-776E-197104364E7A}"/>
              </a:ext>
            </a:extLst>
          </p:cNvPr>
          <p:cNvSpPr/>
          <p:nvPr/>
        </p:nvSpPr>
        <p:spPr>
          <a:xfrm>
            <a:off x="5814787" y="5657328"/>
            <a:ext cx="1445569" cy="29283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原始结果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B8CBC9-9588-0A1B-A8A7-0A9D89522063}"/>
              </a:ext>
            </a:extLst>
          </p:cNvPr>
          <p:cNvSpPr/>
          <p:nvPr/>
        </p:nvSpPr>
        <p:spPr>
          <a:xfrm>
            <a:off x="1661550" y="5657328"/>
            <a:ext cx="1965179" cy="2928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泄漏抑制结果</a:t>
            </a:r>
          </a:p>
        </p:txBody>
      </p:sp>
    </p:spTree>
    <p:extLst>
      <p:ext uri="{BB962C8B-B14F-4D97-AF65-F5344CB8AC3E}">
        <p14:creationId xmlns:p14="http://schemas.microsoft.com/office/powerpoint/2010/main" val="3269602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CB6E31-572A-A557-1BCA-DA3BD425D30F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三、算法验证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E8D75-846C-F20B-A1F5-4408A3F82FFC}"/>
              </a:ext>
            </a:extLst>
          </p:cNvPr>
          <p:cNvSpPr txBox="1"/>
          <p:nvPr/>
        </p:nvSpPr>
        <p:spPr>
          <a:xfrm>
            <a:off x="4191001" y="359726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更多结果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6B83EB-7AF7-6FC7-263A-C2186FDF90B3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DA0D80-9377-7320-F3A4-BDBA1CDAA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666" y="985498"/>
            <a:ext cx="2096363" cy="26486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AA3645-593F-B470-3910-A81FD056F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66" y="3634196"/>
            <a:ext cx="2096364" cy="26293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9AD5988-7E26-C3EC-68ED-FB5645BD7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94" y="930499"/>
            <a:ext cx="2646940" cy="54073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A3438A-86A0-7D74-6E0A-C1AD8794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83" y="985498"/>
            <a:ext cx="2828679" cy="52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70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9954E-E544-65C6-5DE2-0CB9F7217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061E4F4-2F07-3811-6942-B60023E649EF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四、后续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0B5C2E-4105-1CEC-86F9-81DC9355F510}"/>
              </a:ext>
            </a:extLst>
          </p:cNvPr>
          <p:cNvSpPr txBox="1"/>
          <p:nvPr/>
        </p:nvSpPr>
        <p:spPr>
          <a:xfrm>
            <a:off x="4191001" y="359726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FH-FMCW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雷达设计与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RFSoC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雷达部署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E6A755-DB9B-8766-417F-32728CA209E0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AF8F15-05C6-7D9E-0BBC-85CBAD2BF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50" b="69427" l="4907" r="98241">
                        <a14:foregroundMark x1="50833" y1="36927" x2="58889" y2="36927"/>
                        <a14:foregroundMark x1="67130" y1="42865" x2="72870" y2="51406"/>
                        <a14:foregroundMark x1="73241" y1="41927" x2="71111" y2="39896"/>
                        <a14:foregroundMark x1="22222" y1="53698" x2="21204" y2="50469"/>
                        <a14:foregroundMark x1="56389" y1="46927" x2="62963" y2="51927"/>
                        <a14:foregroundMark x1="8056" y1="68125" x2="88889" y2="64792"/>
                        <a14:foregroundMark x1="49630" y1="60000" x2="65000" y2="61042"/>
                        <a14:foregroundMark x1="19722" y1="68125" x2="95093" y2="65365"/>
                        <a14:foregroundMark x1="33333" y1="36875" x2="51852" y2="36406"/>
                        <a14:foregroundMark x1="33519" y1="42135" x2="50185" y2="49896"/>
                        <a14:foregroundMark x1="20833" y1="51927" x2="26481" y2="58125"/>
                        <a14:foregroundMark x1="7222" y1="64427" x2="13796" y2="57135"/>
                        <a14:backgroundMark x1="26667" y1="35625" x2="35370" y2="34531"/>
                        <a14:backgroundMark x1="36296" y1="34635" x2="52593" y2="3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963" b="28982"/>
          <a:stretch>
            <a:fillRect/>
          </a:stretch>
        </p:blipFill>
        <p:spPr>
          <a:xfrm>
            <a:off x="5399062" y="1205665"/>
            <a:ext cx="2968675" cy="206121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BE48795-EB47-957A-7E6C-E05E9856F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065986"/>
              </p:ext>
            </p:extLst>
          </p:nvPr>
        </p:nvGraphicFramePr>
        <p:xfrm>
          <a:off x="1510023" y="3883337"/>
          <a:ext cx="2268234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117">
                  <a:extLst>
                    <a:ext uri="{9D8B030D-6E8A-4147-A177-3AD203B41FA5}">
                      <a16:colId xmlns:a16="http://schemas.microsoft.com/office/drawing/2014/main" val="942687495"/>
                    </a:ext>
                  </a:extLst>
                </a:gridCol>
                <a:gridCol w="1134117">
                  <a:extLst>
                    <a:ext uri="{9D8B030D-6E8A-4147-A177-3AD203B41FA5}">
                      <a16:colId xmlns:a16="http://schemas.microsoft.com/office/drawing/2014/main" val="1354223416"/>
                    </a:ext>
                  </a:extLst>
                </a:gridCol>
              </a:tblGrid>
              <a:tr h="231105"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RFSoC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XCZU67DR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63419"/>
                  </a:ext>
                </a:extLst>
              </a:tr>
              <a:tr h="231105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发射通道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8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51960"/>
                  </a:ext>
                </a:extLst>
              </a:tr>
              <a:tr h="231105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接收通道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54488"/>
                  </a:ext>
                </a:extLst>
              </a:tr>
              <a:tr h="231105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ADC</a:t>
                      </a:r>
                      <a:r>
                        <a:rPr lang="zh-CN" altLang="en-US" sz="1000" dirty="0"/>
                        <a:t>采样率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2.95Gsps/5.9Gsps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369032"/>
                  </a:ext>
                </a:extLst>
              </a:tr>
              <a:tr h="231105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DAC</a:t>
                      </a:r>
                      <a:r>
                        <a:rPr lang="zh-CN" altLang="en-US" sz="1000" dirty="0"/>
                        <a:t>采样率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10Gsps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557006"/>
                  </a:ext>
                </a:extLst>
              </a:tr>
              <a:tr h="231105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最高频率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7.125GHz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329566"/>
                  </a:ext>
                </a:extLst>
              </a:tr>
              <a:tr h="231105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Logical Cells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489K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375529"/>
                  </a:ext>
                </a:extLst>
              </a:tr>
              <a:tr h="231105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DSP Slice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1872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897760"/>
                  </a:ext>
                </a:extLst>
              </a:tr>
              <a:tr h="231105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RAM Blocks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67.8Mb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93606"/>
                  </a:ext>
                </a:extLst>
              </a:tr>
              <a:tr h="231105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DFE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支持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02736"/>
                  </a:ext>
                </a:extLst>
              </a:tr>
              <a:tr h="231105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封装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Fsve-1156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14151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287C355D-7C2F-1862-A87F-FEA58749FDC6}"/>
              </a:ext>
            </a:extLst>
          </p:cNvPr>
          <p:cNvSpPr txBox="1"/>
          <p:nvPr/>
        </p:nvSpPr>
        <p:spPr>
          <a:xfrm>
            <a:off x="2023644" y="3429000"/>
            <a:ext cx="1240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设备参数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E29751B-44D8-1FA6-8E61-5AC9F157D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01" y="3591121"/>
            <a:ext cx="3786622" cy="2129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0C29F3-BCBD-D687-9F34-04BA1CEA6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164" y="805555"/>
            <a:ext cx="2806466" cy="25521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C44224E-CE9E-4BDE-CFFF-03C2C48A49EE}"/>
              </a:ext>
            </a:extLst>
          </p:cNvPr>
          <p:cNvSpPr txBox="1"/>
          <p:nvPr/>
        </p:nvSpPr>
        <p:spPr>
          <a:xfrm>
            <a:off x="5399062" y="5982770"/>
            <a:ext cx="3041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上变频至</a:t>
            </a:r>
            <a:r>
              <a:rPr lang="en-US" altLang="zh-CN" b="1" dirty="0"/>
              <a:t>X</a:t>
            </a:r>
            <a:r>
              <a:rPr lang="zh-CN" altLang="en-US" b="1" dirty="0"/>
              <a:t>波段，等等</a:t>
            </a:r>
            <a:r>
              <a:rPr lang="en-US" altLang="zh-CN" b="1" dirty="0"/>
              <a:t>……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031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E9FBF88-D2B0-4E4B-90F1-1ACA6DACB898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</a:t>
            </a:r>
            <a:r>
              <a:rPr lang="zh-CN" altLang="en-US" sz="3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</a:t>
            </a:r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背景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03E091-25FA-0767-2B9A-C3238A8A21C6}"/>
              </a:ext>
            </a:extLst>
          </p:cNvPr>
          <p:cNvSpPr txBox="1"/>
          <p:nvPr/>
        </p:nvSpPr>
        <p:spPr>
          <a:xfrm>
            <a:off x="4806891" y="359726"/>
            <a:ext cx="433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无人机探测与检测需求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F3A842-626C-A7F6-9A72-55A5DE593F48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94A6589-7126-8AFC-6D43-9910A316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3" y="1159945"/>
            <a:ext cx="3102405" cy="409411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1DA8C7F-B12E-B72D-CE7E-4CF2B2DFBD6E}"/>
              </a:ext>
            </a:extLst>
          </p:cNvPr>
          <p:cNvSpPr txBox="1"/>
          <p:nvPr/>
        </p:nvSpPr>
        <p:spPr>
          <a:xfrm>
            <a:off x="4529603" y="1402090"/>
            <a:ext cx="4073030" cy="16004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、探测并定位黑飞无人机有助于及时发现潜在安全隐患，防止其干扰机场、重要设施或大型活动。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、有效的监测手段能够支持监管部门依法取证和处置，提升空域管理效率。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、通过精准定位黑飞无人机，可以快速采取措施，降低撞击、偷拍或投放危险物品等风险。</a:t>
            </a:r>
            <a:endParaRPr lang="en-US" altLang="zh-CN" sz="1400" dirty="0"/>
          </a:p>
          <a:p>
            <a:r>
              <a:rPr lang="en-US" altLang="zh-CN" sz="1400" dirty="0"/>
              <a:t>4</a:t>
            </a:r>
            <a:r>
              <a:rPr lang="zh-CN" altLang="en-US" sz="1400" dirty="0"/>
              <a:t>、维护当前低空航道秩序，公共安全的基本需求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9D0310-6191-9447-5343-2F301539DE45}"/>
              </a:ext>
            </a:extLst>
          </p:cNvPr>
          <p:cNvSpPr txBox="1"/>
          <p:nvPr/>
        </p:nvSpPr>
        <p:spPr>
          <a:xfrm>
            <a:off x="232624" y="5374354"/>
            <a:ext cx="3964336" cy="12003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实测无人机定位场景示意图，</a:t>
            </a:r>
            <a:endParaRPr lang="en-US" altLang="zh-CN" dirty="0"/>
          </a:p>
          <a:p>
            <a:r>
              <a:rPr lang="zh-CN" altLang="en-US" dirty="0"/>
              <a:t>包含：</a:t>
            </a:r>
            <a:r>
              <a:rPr lang="en-US" altLang="zh-CN" dirty="0"/>
              <a:t>	1</a:t>
            </a:r>
            <a:r>
              <a:rPr lang="zh-CN" altLang="en-US" dirty="0"/>
              <a:t>、功放、低噪放等射频部件</a:t>
            </a:r>
            <a:endParaRPr lang="en-US" altLang="zh-CN" dirty="0"/>
          </a:p>
          <a:p>
            <a:r>
              <a:rPr lang="en-US" altLang="zh-CN" dirty="0"/>
              <a:t>		2</a:t>
            </a:r>
            <a:r>
              <a:rPr lang="zh-CN" altLang="en-US" dirty="0"/>
              <a:t>、收发喇叭天线</a:t>
            </a:r>
            <a:endParaRPr lang="en-US" altLang="zh-CN" dirty="0"/>
          </a:p>
          <a:p>
            <a:r>
              <a:rPr lang="en-US" altLang="zh-CN" dirty="0"/>
              <a:t>		3</a:t>
            </a:r>
            <a:r>
              <a:rPr lang="zh-CN" altLang="en-US" dirty="0"/>
              <a:t>、</a:t>
            </a:r>
            <a:r>
              <a:rPr lang="en-US" altLang="zh-CN" dirty="0"/>
              <a:t>ADRV9026BBCZ</a:t>
            </a:r>
            <a:r>
              <a:rPr lang="zh-CN" altLang="en-US" dirty="0"/>
              <a:t>板卡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2B76521-F84E-BB95-5E6D-1481B686E298}"/>
              </a:ext>
            </a:extLst>
          </p:cNvPr>
          <p:cNvSpPr/>
          <p:nvPr/>
        </p:nvSpPr>
        <p:spPr>
          <a:xfrm>
            <a:off x="755072" y="3276896"/>
            <a:ext cx="214746" cy="219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5B4593E-2093-BC0D-8C32-E7FB5A5B66D4}"/>
              </a:ext>
            </a:extLst>
          </p:cNvPr>
          <p:cNvSpPr/>
          <p:nvPr/>
        </p:nvSpPr>
        <p:spPr>
          <a:xfrm>
            <a:off x="1091844" y="3276896"/>
            <a:ext cx="214746" cy="219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1190A62-E471-67E6-AB83-29B3D7ACC95C}"/>
              </a:ext>
            </a:extLst>
          </p:cNvPr>
          <p:cNvSpPr/>
          <p:nvPr/>
        </p:nvSpPr>
        <p:spPr>
          <a:xfrm>
            <a:off x="927350" y="3276896"/>
            <a:ext cx="214746" cy="21945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+</a:t>
            </a:r>
            <a:endParaRPr lang="zh-CN" altLang="en-US" sz="1400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EFD5EF1-0C9A-B54F-BBE9-981D66DE4173}"/>
              </a:ext>
            </a:extLst>
          </p:cNvPr>
          <p:cNvSpPr/>
          <p:nvPr/>
        </p:nvSpPr>
        <p:spPr>
          <a:xfrm>
            <a:off x="2429394" y="3549946"/>
            <a:ext cx="214746" cy="21945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3</a:t>
            </a:r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8CA143-5590-82AB-3CE1-EA34A46C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78" y="4248479"/>
            <a:ext cx="4136280" cy="232620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96627EA-A6B7-510D-0BF6-11F4DBF3BFF7}"/>
              </a:ext>
            </a:extLst>
          </p:cNvPr>
          <p:cNvSpPr txBox="1"/>
          <p:nvPr/>
        </p:nvSpPr>
        <p:spPr>
          <a:xfrm>
            <a:off x="4463660" y="1017817"/>
            <a:ext cx="1147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00FF"/>
                </a:solidFill>
              </a:rPr>
              <a:t>目的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60679C-4D89-C725-5E09-F8CBC962D03A}"/>
              </a:ext>
            </a:extLst>
          </p:cNvPr>
          <p:cNvSpPr txBox="1"/>
          <p:nvPr/>
        </p:nvSpPr>
        <p:spPr>
          <a:xfrm>
            <a:off x="4463660" y="3079468"/>
            <a:ext cx="1147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需求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6C90C9-DD2B-B5AA-AF47-F20AD2B40534}"/>
              </a:ext>
            </a:extLst>
          </p:cNvPr>
          <p:cNvSpPr txBox="1"/>
          <p:nvPr/>
        </p:nvSpPr>
        <p:spPr>
          <a:xfrm>
            <a:off x="4529603" y="3411033"/>
            <a:ext cx="4073030" cy="7386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、能检测出是无人机目标；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、能远距离地探测到无人机目标；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、尽可能地低成本；</a:t>
            </a:r>
          </a:p>
        </p:txBody>
      </p:sp>
    </p:spTree>
    <p:extLst>
      <p:ext uri="{BB962C8B-B14F-4D97-AF65-F5344CB8AC3E}">
        <p14:creationId xmlns:p14="http://schemas.microsoft.com/office/powerpoint/2010/main" val="405615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010F57-BA07-2DC8-A44A-672B58A9259F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</a:t>
            </a:r>
            <a:r>
              <a:rPr lang="zh-CN" altLang="en-US" sz="3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项目背景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7D333A-010F-623F-633D-808386B13DD2}"/>
              </a:ext>
            </a:extLst>
          </p:cNvPr>
          <p:cNvSpPr txBox="1"/>
          <p:nvPr/>
        </p:nvSpPr>
        <p:spPr>
          <a:xfrm>
            <a:off x="4806891" y="359726"/>
            <a:ext cx="433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雷达体系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4A1CC0-4662-722F-7FFD-ABE1A46793E0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82AE32-6476-E5A4-4698-772F42FB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35" y="872742"/>
            <a:ext cx="2312560" cy="26140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036B51-0C5C-788A-0A65-E4EBA8DEC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37" b="96334" l="9972" r="89888">
                        <a14:foregroundMark x1="12640" y1="33809" x2="13624" y2="55601"/>
                        <a14:foregroundMark x1="13764" y1="48269" x2="26826" y2="65173"/>
                        <a14:foregroundMark x1="35534" y1="66191" x2="36938" y2="92872"/>
                        <a14:foregroundMark x1="86517" y1="38900" x2="85955" y2="63951"/>
                        <a14:foregroundMark x1="78090" y1="57434" x2="67978" y2="60692"/>
                        <a14:foregroundMark x1="25281" y1="69654" x2="27388" y2="67617"/>
                        <a14:foregroundMark x1="68399" y1="66191" x2="72612" y2="63340"/>
                        <a14:foregroundMark x1="54775" y1="74745" x2="56882" y2="72912"/>
                        <a14:foregroundMark x1="11657" y1="36660" x2="11376" y2="32587"/>
                        <a14:foregroundMark x1="31180" y1="79022" x2="33989" y2="75764"/>
                        <a14:foregroundMark x1="28090" y1="71487" x2="35674" y2="83096"/>
                        <a14:foregroundMark x1="35815" y1="86762" x2="36517" y2="92668"/>
                        <a14:foregroundMark x1="36096" y1="92668" x2="37500" y2="93075"/>
                        <a14:foregroundMark x1="37219" y1="82077" x2="37500" y2="92261"/>
                        <a14:foregroundMark x1="86376" y1="63747" x2="86798" y2="54379"/>
                        <a14:foregroundMark x1="84972" y1="63340" x2="85534" y2="61914"/>
                        <a14:foregroundMark x1="70225" y1="62729" x2="77388" y2="58859"/>
                        <a14:foregroundMark x1="84972" y1="63340" x2="86657" y2="63340"/>
                        <a14:foregroundMark x1="87640" y1="39715" x2="86657" y2="38289"/>
                        <a14:backgroundMark x1="39045" y1="85743" x2="41573" y2="84114"/>
                        <a14:backgroundMark x1="15449" y1="54990" x2="15169" y2="53971"/>
                        <a14:backgroundMark x1="14466" y1="39919" x2="14185" y2="405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1632" y="1145051"/>
            <a:ext cx="2945627" cy="20313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ACAD8A0-35DF-5FE0-CE6E-0ACF0F903565}"/>
              </a:ext>
            </a:extLst>
          </p:cNvPr>
          <p:cNvSpPr/>
          <p:nvPr/>
        </p:nvSpPr>
        <p:spPr>
          <a:xfrm>
            <a:off x="1172474" y="3543389"/>
            <a:ext cx="1809881" cy="297346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脉冲式雷达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EB3975-0911-C646-6F0D-C09FC3E9A739}"/>
              </a:ext>
            </a:extLst>
          </p:cNvPr>
          <p:cNvSpPr/>
          <p:nvPr/>
        </p:nvSpPr>
        <p:spPr>
          <a:xfrm>
            <a:off x="5859506" y="3499297"/>
            <a:ext cx="1809881" cy="3414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连续波雷达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000427-B387-ECBC-1BCB-B39B5B9C8B85}"/>
              </a:ext>
            </a:extLst>
          </p:cNvPr>
          <p:cNvSpPr txBox="1"/>
          <p:nvPr/>
        </p:nvSpPr>
        <p:spPr>
          <a:xfrm>
            <a:off x="4740274" y="4017300"/>
            <a:ext cx="42830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局限</a:t>
            </a:r>
            <a:r>
              <a:rPr lang="en-US" altLang="zh-CN" b="1" dirty="0"/>
              <a:t>1</a:t>
            </a:r>
            <a:r>
              <a:rPr lang="zh-CN" altLang="en-US" dirty="0"/>
              <a:t>：现有连续波雷达功率低、探测距离短；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局限</a:t>
            </a:r>
            <a:r>
              <a:rPr lang="en-US" altLang="zh-CN" b="1" dirty="0"/>
              <a:t>2</a:t>
            </a:r>
            <a:r>
              <a:rPr lang="zh-CN" altLang="en-US" dirty="0"/>
              <a:t>：由于连续波雷达结构问题，难以消除泄漏；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优点</a:t>
            </a:r>
            <a:r>
              <a:rPr lang="en-US" altLang="zh-CN" b="1" dirty="0"/>
              <a:t>1</a:t>
            </a:r>
            <a:r>
              <a:rPr lang="zh-CN" altLang="en-US" dirty="0"/>
              <a:t>：连续波雷达结构简单、易于降低成本；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优点</a:t>
            </a:r>
            <a:r>
              <a:rPr lang="en-US" altLang="zh-CN" b="1" dirty="0"/>
              <a:t>2</a:t>
            </a:r>
            <a:r>
              <a:rPr lang="zh-CN" altLang="en-US" dirty="0"/>
              <a:t>：即使是在低频下，连续波雷达也能获取较多特征；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优点</a:t>
            </a:r>
            <a:r>
              <a:rPr lang="en-US" altLang="zh-CN" b="1" dirty="0"/>
              <a:t>3</a:t>
            </a:r>
            <a:r>
              <a:rPr lang="zh-CN" altLang="en-US" dirty="0"/>
              <a:t>：长时间积累也能探测小型目标；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BC3D860-BF06-F411-D8EB-1B86E302CE90}"/>
                  </a:ext>
                </a:extLst>
              </p:cNvPr>
              <p:cNvSpPr txBox="1"/>
              <p:nvPr/>
            </p:nvSpPr>
            <p:spPr>
              <a:xfrm>
                <a:off x="187218" y="4017300"/>
                <a:ext cx="428307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局限</a:t>
                </a:r>
                <a:r>
                  <a:rPr lang="en-US" altLang="zh-CN" b="1" dirty="0"/>
                  <a:t>1</a:t>
                </a:r>
                <a:r>
                  <a:rPr lang="zh-CN" altLang="en-US" dirty="0"/>
                  <a:t>：存在距离盲区（</a:t>
                </a:r>
                <a:r>
                  <a:rPr lang="en-US" altLang="zh-CN" dirty="0"/>
                  <a:t>150m~300m</a:t>
                </a:r>
                <a:r>
                  <a:rPr lang="zh-CN" altLang="en-US" dirty="0"/>
                  <a:t>）；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局限</a:t>
                </a:r>
                <a:r>
                  <a:rPr lang="en-US" altLang="zh-CN" b="1" dirty="0"/>
                  <a:t>2</a:t>
                </a:r>
                <a:r>
                  <a:rPr lang="zh-CN" altLang="en-US" dirty="0"/>
                  <a:t>：速度分辨率低，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/4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是波长，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PRI</a:t>
                </a:r>
                <a:r>
                  <a:rPr lang="zh-CN" altLang="en-US" dirty="0"/>
                  <a:t>时长；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局限</a:t>
                </a:r>
                <a:r>
                  <a:rPr lang="en-US" altLang="zh-CN" b="1" dirty="0"/>
                  <a:t>3</a:t>
                </a:r>
                <a:r>
                  <a:rPr lang="zh-CN" altLang="en-US" dirty="0"/>
                  <a:t>：脉冲式雷达复杂，成本高昂；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局限</a:t>
                </a:r>
                <a:r>
                  <a:rPr lang="en-US" altLang="zh-CN" b="1" dirty="0"/>
                  <a:t>4</a:t>
                </a:r>
                <a:r>
                  <a:rPr lang="zh-CN" altLang="en-US" dirty="0"/>
                  <a:t>：积累能量不够，错过小型目标；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优点</a:t>
                </a:r>
                <a:r>
                  <a:rPr lang="en-US" altLang="zh-CN" b="1" dirty="0"/>
                  <a:t>1</a:t>
                </a:r>
                <a:r>
                  <a:rPr lang="zh-CN" altLang="en-US" dirty="0"/>
                  <a:t>：脉冲式雷达无泄漏问题，即使存在泄漏，可快速对消；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1" dirty="0"/>
                  <a:t>优点</a:t>
                </a:r>
                <a:r>
                  <a:rPr lang="en-US" altLang="zh-CN" b="1" dirty="0"/>
                  <a:t>2</a:t>
                </a:r>
                <a:r>
                  <a:rPr lang="zh-CN" altLang="en-US" dirty="0"/>
                  <a:t>：脉冲式雷达探测距离远，其依赖目标回波延迟测距；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BC3D860-BF06-F411-D8EB-1B86E302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8" y="4017300"/>
                <a:ext cx="4283076" cy="2585323"/>
              </a:xfrm>
              <a:prstGeom prst="rect">
                <a:avLst/>
              </a:prstGeom>
              <a:blipFill>
                <a:blip r:embed="rId5"/>
                <a:stretch>
                  <a:fillRect l="-997" t="-1179" r="-6410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74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B6C0B6D-C899-503A-98FC-DF2EDEB32A96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一、</a:t>
            </a:r>
            <a:r>
              <a:rPr lang="zh-CN" altLang="en-US" sz="3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项目背景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BECE73-C884-1872-AA29-DD9F8F4451A6}"/>
              </a:ext>
            </a:extLst>
          </p:cNvPr>
          <p:cNvSpPr txBox="1"/>
          <p:nvPr/>
        </p:nvSpPr>
        <p:spPr>
          <a:xfrm>
            <a:off x="4806891" y="359726"/>
            <a:ext cx="43371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​（补充）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附录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9805FC-27E1-4014-83F0-EEE800CB3913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B19E76-8026-8837-B77D-8337C9F67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52" y="1011068"/>
            <a:ext cx="3266108" cy="2449581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19DA8FBC-0039-17DF-3FD7-09ED8F5B8C33}"/>
              </a:ext>
            </a:extLst>
          </p:cNvPr>
          <p:cNvSpPr/>
          <p:nvPr/>
        </p:nvSpPr>
        <p:spPr>
          <a:xfrm>
            <a:off x="6620251" y="1106631"/>
            <a:ext cx="1041400" cy="22881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0A42694-1E7D-67EA-CCBE-793F56D50327}"/>
              </a:ext>
            </a:extLst>
          </p:cNvPr>
          <p:cNvCxnSpPr/>
          <p:nvPr/>
        </p:nvCxnSpPr>
        <p:spPr>
          <a:xfrm flipH="1" flipV="1">
            <a:off x="7650772" y="1304586"/>
            <a:ext cx="163662" cy="133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CCB02641-8DC0-101C-3FD6-F7A2E02676E8}"/>
              </a:ext>
            </a:extLst>
          </p:cNvPr>
          <p:cNvSpPr/>
          <p:nvPr/>
        </p:nvSpPr>
        <p:spPr>
          <a:xfrm>
            <a:off x="6129053" y="1437726"/>
            <a:ext cx="290662" cy="22881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D130F77-AF10-7187-0765-9B3FD7379794}"/>
              </a:ext>
            </a:extLst>
          </p:cNvPr>
          <p:cNvSpPr/>
          <p:nvPr/>
        </p:nvSpPr>
        <p:spPr>
          <a:xfrm>
            <a:off x="6431592" y="1648171"/>
            <a:ext cx="1259696" cy="22881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7D31DE-90C9-BE5B-8D54-60EE4700F2CD}"/>
              </a:ext>
            </a:extLst>
          </p:cNvPr>
          <p:cNvSpPr txBox="1"/>
          <p:nvPr/>
        </p:nvSpPr>
        <p:spPr>
          <a:xfrm>
            <a:off x="6431592" y="19211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无人机目标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0C51E22-F588-3CED-2CAC-49ACFC308373}"/>
              </a:ext>
            </a:extLst>
          </p:cNvPr>
          <p:cNvCxnSpPr>
            <a:cxnSpLocks/>
          </p:cNvCxnSpPr>
          <p:nvPr/>
        </p:nvCxnSpPr>
        <p:spPr>
          <a:xfrm flipV="1">
            <a:off x="6001418" y="1675473"/>
            <a:ext cx="152400" cy="155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D60B4953-DEE5-C59A-DCC0-3678CEE0E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10" y="4039742"/>
            <a:ext cx="3266108" cy="24495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4BB9401-5F67-4D2C-19DC-84468230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05" y="2842683"/>
            <a:ext cx="2970629" cy="21486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BBDD26-836B-36C7-DD0A-E6C44369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0" y="5139346"/>
            <a:ext cx="2048154" cy="12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22D5B73-75C4-BAEA-34A8-FBDF25163F45}"/>
              </a:ext>
            </a:extLst>
          </p:cNvPr>
          <p:cNvCxnSpPr>
            <a:cxnSpLocks/>
          </p:cNvCxnSpPr>
          <p:nvPr/>
        </p:nvCxnSpPr>
        <p:spPr>
          <a:xfrm flipH="1" flipV="1">
            <a:off x="649741" y="4991342"/>
            <a:ext cx="1491479" cy="1417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EACCCF8-780E-2FB3-5C92-12C0BC8A8209}"/>
              </a:ext>
            </a:extLst>
          </p:cNvPr>
          <p:cNvCxnSpPr>
            <a:cxnSpLocks/>
          </p:cNvCxnSpPr>
          <p:nvPr/>
        </p:nvCxnSpPr>
        <p:spPr>
          <a:xfrm flipH="1" flipV="1">
            <a:off x="3626534" y="2842683"/>
            <a:ext cx="562840" cy="2296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2CCC207-0585-D44C-3EDE-8F4CA7142D0F}"/>
              </a:ext>
            </a:extLst>
          </p:cNvPr>
          <p:cNvSpPr txBox="1"/>
          <p:nvPr/>
        </p:nvSpPr>
        <p:spPr>
          <a:xfrm>
            <a:off x="434340" y="2761670"/>
            <a:ext cx="3916680" cy="37276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F8D4E52-FF97-1265-9CCE-75256E9FA12C}"/>
              </a:ext>
            </a:extLst>
          </p:cNvPr>
          <p:cNvSpPr txBox="1"/>
          <p:nvPr/>
        </p:nvSpPr>
        <p:spPr>
          <a:xfrm flipV="1">
            <a:off x="434340" y="1021781"/>
            <a:ext cx="3916680" cy="16169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B7A6426-21D9-C2D4-0E69-164524B5C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453172"/>
              </p:ext>
            </p:extLst>
          </p:nvPr>
        </p:nvGraphicFramePr>
        <p:xfrm>
          <a:off x="475175" y="1060350"/>
          <a:ext cx="3813542" cy="1539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71">
                  <a:extLst>
                    <a:ext uri="{9D8B030D-6E8A-4147-A177-3AD203B41FA5}">
                      <a16:colId xmlns:a16="http://schemas.microsoft.com/office/drawing/2014/main" val="942687495"/>
                    </a:ext>
                  </a:extLst>
                </a:gridCol>
                <a:gridCol w="1906771">
                  <a:extLst>
                    <a:ext uri="{9D8B030D-6E8A-4147-A177-3AD203B41FA5}">
                      <a16:colId xmlns:a16="http://schemas.microsoft.com/office/drawing/2014/main" val="1354223416"/>
                    </a:ext>
                  </a:extLst>
                </a:gridCol>
              </a:tblGrid>
              <a:tr h="256638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发射功率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30dBm</a:t>
                      </a:r>
                      <a:endParaRPr lang="zh-CN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63419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天线增益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14dBi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51960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脉冲长度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2us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54488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脉冲数目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1024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369032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PRI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12us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557006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最大可测速度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±1077m/s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329566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C67070B-BDA4-2765-0ABC-256245A5EB9D}"/>
              </a:ext>
            </a:extLst>
          </p:cNvPr>
          <p:cNvSpPr txBox="1"/>
          <p:nvPr/>
        </p:nvSpPr>
        <p:spPr>
          <a:xfrm>
            <a:off x="5526949" y="4039742"/>
            <a:ext cx="2974012" cy="242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8204C8-8740-346C-3B17-F2FD0E517D4B}"/>
              </a:ext>
            </a:extLst>
          </p:cNvPr>
          <p:cNvSpPr/>
          <p:nvPr/>
        </p:nvSpPr>
        <p:spPr>
          <a:xfrm>
            <a:off x="4921595" y="4364632"/>
            <a:ext cx="380506" cy="179979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HERM</a:t>
            </a:r>
          </a:p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调制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16DAC7-8655-0440-C56E-68B9E717D58E}"/>
              </a:ext>
            </a:extLst>
          </p:cNvPr>
          <p:cNvSpPr txBox="1"/>
          <p:nvPr/>
        </p:nvSpPr>
        <p:spPr>
          <a:xfrm>
            <a:off x="5525258" y="1011066"/>
            <a:ext cx="2974012" cy="24243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5764B3-1485-25EC-4693-D84E4F87BFC4}"/>
              </a:ext>
            </a:extLst>
          </p:cNvPr>
          <p:cNvSpPr/>
          <p:nvPr/>
        </p:nvSpPr>
        <p:spPr>
          <a:xfrm>
            <a:off x="4921595" y="1262186"/>
            <a:ext cx="380506" cy="19473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动目标检测结果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9EB284-2DD8-E3C8-2D2A-85AE0A486E34}"/>
              </a:ext>
            </a:extLst>
          </p:cNvPr>
          <p:cNvSpPr txBox="1"/>
          <p:nvPr/>
        </p:nvSpPr>
        <p:spPr>
          <a:xfrm>
            <a:off x="7996346" y="3824298"/>
            <a:ext cx="11476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dirty="0"/>
              <a:t>毫米波段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706331E-DC68-0D4D-9ED7-9BE726D42398}"/>
              </a:ext>
            </a:extLst>
          </p:cNvPr>
          <p:cNvSpPr txBox="1"/>
          <p:nvPr/>
        </p:nvSpPr>
        <p:spPr>
          <a:xfrm>
            <a:off x="8042838" y="804940"/>
            <a:ext cx="11476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dirty="0"/>
              <a:t>C</a:t>
            </a:r>
            <a:r>
              <a:rPr lang="zh-CN" altLang="en-US" sz="800" dirty="0"/>
              <a:t>波段</a:t>
            </a:r>
          </a:p>
        </p:txBody>
      </p:sp>
    </p:spTree>
    <p:extLst>
      <p:ext uri="{BB962C8B-B14F-4D97-AF65-F5344CB8AC3E}">
        <p14:creationId xmlns:p14="http://schemas.microsoft.com/office/powerpoint/2010/main" val="216669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C45CAD-02D0-CFC6-ABDE-99E4663A2A75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</a:t>
            </a:r>
            <a:r>
              <a:rPr lang="zh-CN" altLang="en-US" sz="3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硬件设计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9D0130-13F9-3CE9-CCB7-58195ED88226}"/>
              </a:ext>
            </a:extLst>
          </p:cNvPr>
          <p:cNvSpPr txBox="1"/>
          <p:nvPr/>
        </p:nvSpPr>
        <p:spPr>
          <a:xfrm>
            <a:off x="4191001" y="359726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​基于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ADRV9026-BBCZ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FMCW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雷达设计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419251-3991-0169-CCA5-A243F4BB65AF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5DA785-039A-9892-C3FB-CA61F425D16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 r="49057"/>
          <a:stretch>
            <a:fillRect/>
          </a:stretch>
        </p:blipFill>
        <p:spPr>
          <a:xfrm>
            <a:off x="4640156" y="4153638"/>
            <a:ext cx="2584337" cy="19445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BB1A29-A3F9-7A06-41F1-B74F8A79F0A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 l="68202" r="299"/>
          <a:stretch>
            <a:fillRect/>
          </a:stretch>
        </p:blipFill>
        <p:spPr>
          <a:xfrm>
            <a:off x="7224493" y="4153638"/>
            <a:ext cx="1597916" cy="19445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3CD675-F3F5-43AA-D767-8F907B29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56" y="1028489"/>
            <a:ext cx="3368437" cy="270787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2A1BCC-1411-CDCA-BEC1-0D48C534D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694" y="1028489"/>
            <a:ext cx="4845050" cy="272064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A4F4844A-4632-F375-9F6C-9FF6459114EC}"/>
              </a:ext>
            </a:extLst>
          </p:cNvPr>
          <p:cNvSpPr/>
          <p:nvPr/>
        </p:nvSpPr>
        <p:spPr>
          <a:xfrm>
            <a:off x="3681293" y="2181998"/>
            <a:ext cx="304800" cy="368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156D44-2146-4316-1F2C-91095B5DBFAD}"/>
              </a:ext>
            </a:extLst>
          </p:cNvPr>
          <p:cNvSpPr txBox="1"/>
          <p:nvPr/>
        </p:nvSpPr>
        <p:spPr>
          <a:xfrm>
            <a:off x="4572000" y="4109719"/>
            <a:ext cx="4338744" cy="20624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929FC6D-3BB7-C3C9-229B-7C506A8BA331}"/>
              </a:ext>
            </a:extLst>
          </p:cNvPr>
          <p:cNvSpPr/>
          <p:nvPr/>
        </p:nvSpPr>
        <p:spPr>
          <a:xfrm rot="5400000">
            <a:off x="6699251" y="3748451"/>
            <a:ext cx="304800" cy="368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4BE14F-4C18-36C1-05EB-D4936A315601}"/>
              </a:ext>
            </a:extLst>
          </p:cNvPr>
          <p:cNvSpPr txBox="1"/>
          <p:nvPr/>
        </p:nvSpPr>
        <p:spPr>
          <a:xfrm>
            <a:off x="6988389" y="3780201"/>
            <a:ext cx="1922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/>
              <a:t>是否能弄到喇叭天线？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B1E12F-59AB-17D8-B2A6-0AAEEB91BA63}"/>
              </a:ext>
            </a:extLst>
          </p:cNvPr>
          <p:cNvSpPr txBox="1"/>
          <p:nvPr/>
        </p:nvSpPr>
        <p:spPr>
          <a:xfrm>
            <a:off x="68156" y="3993700"/>
            <a:ext cx="42830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MK I</a:t>
            </a:r>
            <a:r>
              <a:rPr lang="zh-CN" altLang="en-US" dirty="0"/>
              <a:t>：收：偶极子阵列天线（</a:t>
            </a:r>
            <a:r>
              <a:rPr lang="en-US" altLang="zh-CN" dirty="0"/>
              <a:t>Gain&lt;6dBi</a:t>
            </a:r>
            <a:r>
              <a:rPr lang="zh-CN" altLang="en-US" dirty="0"/>
              <a:t>）；发：喇叭天线（</a:t>
            </a:r>
            <a:r>
              <a:rPr lang="en-US" altLang="zh-CN" dirty="0"/>
              <a:t>Gain&gt;20dBi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MK II</a:t>
            </a:r>
            <a:r>
              <a:rPr lang="zh-CN" altLang="en-US" dirty="0"/>
              <a:t>：收、发均为喇叭天线，且加入带通滤波器（</a:t>
            </a:r>
            <a:r>
              <a:rPr lang="en-US" altLang="zh-CN" dirty="0"/>
              <a:t>Gain&gt;20dBi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MK III</a:t>
            </a:r>
            <a:r>
              <a:rPr lang="zh-CN" altLang="en-US" b="1" dirty="0"/>
              <a:t>展望</a:t>
            </a:r>
            <a:r>
              <a:rPr lang="zh-CN" altLang="en-US" dirty="0"/>
              <a:t>：希望能用到阵列天线，提高增益、测角；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目前存在问题：</a:t>
            </a:r>
            <a:r>
              <a:rPr lang="zh-CN" altLang="en-US" dirty="0"/>
              <a:t>低噪放容易饱和、需分开放置。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779F31-2D24-8D1B-48BC-7F424FE0BBB0}"/>
              </a:ext>
            </a:extLst>
          </p:cNvPr>
          <p:cNvSpPr txBox="1"/>
          <p:nvPr/>
        </p:nvSpPr>
        <p:spPr>
          <a:xfrm>
            <a:off x="153656" y="776384"/>
            <a:ext cx="802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GEN1: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5EE213-F42B-CCF0-7C13-8FB1D7B8AE62}"/>
              </a:ext>
            </a:extLst>
          </p:cNvPr>
          <p:cNvSpPr txBox="1"/>
          <p:nvPr/>
        </p:nvSpPr>
        <p:spPr>
          <a:xfrm>
            <a:off x="3950158" y="783922"/>
            <a:ext cx="802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GEN2: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6378AEC-C244-9748-C03C-A8FEC7D66820}"/>
              </a:ext>
            </a:extLst>
          </p:cNvPr>
          <p:cNvSpPr txBox="1"/>
          <p:nvPr/>
        </p:nvSpPr>
        <p:spPr>
          <a:xfrm>
            <a:off x="4391484" y="3850379"/>
            <a:ext cx="802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GEN3: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9512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3943209-2C8B-7970-A885-574DB955DA18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02F89A-978C-115B-CCC1-A8A3F08CF0CB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</a:t>
            </a:r>
            <a:r>
              <a:rPr lang="zh-CN" altLang="en-US" sz="3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算法设计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4F2E2C-39B4-773D-C5E3-2020282B630A}"/>
              </a:ext>
            </a:extLst>
          </p:cNvPr>
          <p:cNvSpPr txBox="1"/>
          <p:nvPr/>
        </p:nvSpPr>
        <p:spPr>
          <a:xfrm>
            <a:off x="4191001" y="359726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​基于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ADRV9026-BBCZ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FMCW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雷达设计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497F569-F752-5083-6C79-C750FC88D831}"/>
              </a:ext>
            </a:extLst>
          </p:cNvPr>
          <p:cNvSpPr/>
          <p:nvPr/>
        </p:nvSpPr>
        <p:spPr>
          <a:xfrm>
            <a:off x="1032626" y="2016069"/>
            <a:ext cx="7410450" cy="3060103"/>
          </a:xfrm>
          <a:prstGeom prst="roundRect">
            <a:avLst>
              <a:gd name="adj" fmla="val 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F1E5B8-1F5E-6C67-5323-AF34D7098FD7}"/>
              </a:ext>
            </a:extLst>
          </p:cNvPr>
          <p:cNvSpPr/>
          <p:nvPr/>
        </p:nvSpPr>
        <p:spPr>
          <a:xfrm>
            <a:off x="1251555" y="4372345"/>
            <a:ext cx="1485251" cy="46808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ZU9EG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 Board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E4EB916-10C2-9991-3F8B-917A5EBD00D4}"/>
              </a:ext>
            </a:extLst>
          </p:cNvPr>
          <p:cNvSpPr/>
          <p:nvPr/>
        </p:nvSpPr>
        <p:spPr>
          <a:xfrm>
            <a:off x="1251555" y="2373050"/>
            <a:ext cx="1485251" cy="424853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ADRV9026 BBCZ</a:t>
            </a:r>
          </a:p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Board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BB60AD3-9D48-8EDE-591C-BA4745338441}"/>
              </a:ext>
            </a:extLst>
          </p:cNvPr>
          <p:cNvCxnSpPr>
            <a:cxnSpLocks/>
          </p:cNvCxnSpPr>
          <p:nvPr/>
        </p:nvCxnSpPr>
        <p:spPr>
          <a:xfrm flipV="1">
            <a:off x="1583792" y="4061443"/>
            <a:ext cx="0" cy="31090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F0EBAF2-0D86-A021-B63A-82FA487FE45B}"/>
              </a:ext>
            </a:extLst>
          </p:cNvPr>
          <p:cNvCxnSpPr>
            <a:cxnSpLocks/>
          </p:cNvCxnSpPr>
          <p:nvPr/>
        </p:nvCxnSpPr>
        <p:spPr>
          <a:xfrm>
            <a:off x="2404531" y="4010394"/>
            <a:ext cx="0" cy="3619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679F264-B029-43CB-7500-72EFAD1A7489}"/>
              </a:ext>
            </a:extLst>
          </p:cNvPr>
          <p:cNvSpPr txBox="1"/>
          <p:nvPr/>
        </p:nvSpPr>
        <p:spPr>
          <a:xfrm>
            <a:off x="1476451" y="4173036"/>
            <a:ext cx="1024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JESD204B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9D62EFD-BE49-FA86-6322-693C734A0C77}"/>
              </a:ext>
            </a:extLst>
          </p:cNvPr>
          <p:cNvSpPr/>
          <p:nvPr/>
        </p:nvSpPr>
        <p:spPr>
          <a:xfrm>
            <a:off x="4363055" y="2353719"/>
            <a:ext cx="1388116" cy="455413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33dBm/46.9dBm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37C93EA8-521D-E246-9741-B4735C804990}"/>
              </a:ext>
            </a:extLst>
          </p:cNvPr>
          <p:cNvSpPr/>
          <p:nvPr/>
        </p:nvSpPr>
        <p:spPr>
          <a:xfrm rot="16200000">
            <a:off x="7459366" y="2167820"/>
            <a:ext cx="517169" cy="831418"/>
          </a:xfrm>
          <a:prstGeom prst="triangl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45FD8F-B910-1489-782D-7D69F164737B}"/>
              </a:ext>
            </a:extLst>
          </p:cNvPr>
          <p:cNvSpPr txBox="1"/>
          <p:nvPr/>
        </p:nvSpPr>
        <p:spPr>
          <a:xfrm>
            <a:off x="4119584" y="2121593"/>
            <a:ext cx="1431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Amplifier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73A6CC-3191-5B42-6C0E-9DC7A8D5138C}"/>
              </a:ext>
            </a:extLst>
          </p:cNvPr>
          <p:cNvSpPr txBox="1"/>
          <p:nvPr/>
        </p:nvSpPr>
        <p:spPr>
          <a:xfrm>
            <a:off x="6878003" y="2118212"/>
            <a:ext cx="1679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BJ48-20.283dBi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80785CC-8884-177C-8178-DBD947E4C5EC}"/>
              </a:ext>
            </a:extLst>
          </p:cNvPr>
          <p:cNvSpPr txBox="1"/>
          <p:nvPr/>
        </p:nvSpPr>
        <p:spPr>
          <a:xfrm>
            <a:off x="7096142" y="2406105"/>
            <a:ext cx="143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FD7A88-CD3D-D744-ABFC-DE3A80DCCEE7}"/>
              </a:ext>
            </a:extLst>
          </p:cNvPr>
          <p:cNvSpPr txBox="1"/>
          <p:nvPr/>
        </p:nvSpPr>
        <p:spPr>
          <a:xfrm>
            <a:off x="4222414" y="2850223"/>
            <a:ext cx="1431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Noise Amplifier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DCB66F-1D34-96F0-0F5E-C40CD7F010DD}"/>
              </a:ext>
            </a:extLst>
          </p:cNvPr>
          <p:cNvSpPr txBox="1"/>
          <p:nvPr/>
        </p:nvSpPr>
        <p:spPr>
          <a:xfrm>
            <a:off x="6981674" y="2874167"/>
            <a:ext cx="1431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Antenna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DEBCA2-F5BB-7533-82AF-2389AB4593A9}"/>
              </a:ext>
            </a:extLst>
          </p:cNvPr>
          <p:cNvSpPr/>
          <p:nvPr/>
        </p:nvSpPr>
        <p:spPr>
          <a:xfrm>
            <a:off x="3232107" y="4034289"/>
            <a:ext cx="1312484" cy="246221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5D13632-E749-1049-6E86-C330EDC5260F}"/>
              </a:ext>
            </a:extLst>
          </p:cNvPr>
          <p:cNvSpPr/>
          <p:nvPr/>
        </p:nvSpPr>
        <p:spPr>
          <a:xfrm>
            <a:off x="3232107" y="4334037"/>
            <a:ext cx="1312485" cy="246221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PetaLinux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D2409C-89CA-E680-0649-3CE43E272122}"/>
              </a:ext>
            </a:extLst>
          </p:cNvPr>
          <p:cNvSpPr/>
          <p:nvPr/>
        </p:nvSpPr>
        <p:spPr>
          <a:xfrm>
            <a:off x="3232106" y="4637538"/>
            <a:ext cx="1312485" cy="246221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LIBIIO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72E3154-7489-5F77-7752-66F907858A7F}"/>
              </a:ext>
            </a:extLst>
          </p:cNvPr>
          <p:cNvSpPr/>
          <p:nvPr/>
        </p:nvSpPr>
        <p:spPr>
          <a:xfrm>
            <a:off x="3149564" y="3982929"/>
            <a:ext cx="1479783" cy="976426"/>
          </a:xfrm>
          <a:prstGeom prst="roundRect">
            <a:avLst>
              <a:gd name="adj" fmla="val 7045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32C089F-9424-3349-8236-44DEEA045DB6}"/>
              </a:ext>
            </a:extLst>
          </p:cNvPr>
          <p:cNvCxnSpPr>
            <a:cxnSpLocks/>
          </p:cNvCxnSpPr>
          <p:nvPr/>
        </p:nvCxnSpPr>
        <p:spPr>
          <a:xfrm flipH="1">
            <a:off x="2736806" y="4593003"/>
            <a:ext cx="412758" cy="279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A77C0D9-B709-C1D9-995F-FED725BCD5BC}"/>
              </a:ext>
            </a:extLst>
          </p:cNvPr>
          <p:cNvSpPr txBox="1"/>
          <p:nvPr/>
        </p:nvSpPr>
        <p:spPr>
          <a:xfrm>
            <a:off x="3011671" y="3738298"/>
            <a:ext cx="1254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and OS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58B34A9-417C-9360-A76E-AB19D5303F8B}"/>
              </a:ext>
            </a:extLst>
          </p:cNvPr>
          <p:cNvSpPr/>
          <p:nvPr/>
        </p:nvSpPr>
        <p:spPr>
          <a:xfrm flipH="1" flipV="1">
            <a:off x="1155333" y="2128797"/>
            <a:ext cx="1722109" cy="2835679"/>
          </a:xfrm>
          <a:prstGeom prst="roundRect">
            <a:avLst>
              <a:gd name="adj" fmla="val 2903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3542634-EECC-08EC-740B-9888B33B223B}"/>
              </a:ext>
            </a:extLst>
          </p:cNvPr>
          <p:cNvSpPr txBox="1"/>
          <p:nvPr/>
        </p:nvSpPr>
        <p:spPr>
          <a:xfrm>
            <a:off x="762318" y="2128798"/>
            <a:ext cx="1431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754E75F-E137-D659-2E58-FB10EBA96DA9}"/>
              </a:ext>
            </a:extLst>
          </p:cNvPr>
          <p:cNvSpPr/>
          <p:nvPr/>
        </p:nvSpPr>
        <p:spPr>
          <a:xfrm>
            <a:off x="2264751" y="3916025"/>
            <a:ext cx="27432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乘号 34">
            <a:extLst>
              <a:ext uri="{FF2B5EF4-FFF2-40B4-BE49-F238E27FC236}">
                <a16:creationId xmlns:a16="http://schemas.microsoft.com/office/drawing/2014/main" id="{F91079AE-6A63-F0B2-9D79-998597137A0E}"/>
              </a:ext>
            </a:extLst>
          </p:cNvPr>
          <p:cNvSpPr/>
          <p:nvPr/>
        </p:nvSpPr>
        <p:spPr>
          <a:xfrm>
            <a:off x="2263441" y="3916025"/>
            <a:ext cx="274320" cy="274320"/>
          </a:xfrm>
          <a:prstGeom prst="mathMultiply">
            <a:avLst>
              <a:gd name="adj1" fmla="val 207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A99A221-CC66-786D-C375-83A5C1F3CA02}"/>
              </a:ext>
            </a:extLst>
          </p:cNvPr>
          <p:cNvSpPr/>
          <p:nvPr/>
        </p:nvSpPr>
        <p:spPr>
          <a:xfrm>
            <a:off x="1278267" y="3937944"/>
            <a:ext cx="609599" cy="229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C91BECFE-F311-89FB-50B6-5E9EC1E2E3AF}"/>
              </a:ext>
            </a:extLst>
          </p:cNvPr>
          <p:cNvSpPr/>
          <p:nvPr/>
        </p:nvSpPr>
        <p:spPr>
          <a:xfrm>
            <a:off x="1340511" y="3980603"/>
            <a:ext cx="476854" cy="151431"/>
          </a:xfrm>
          <a:custGeom>
            <a:avLst/>
            <a:gdLst>
              <a:gd name="connsiteX0" fmla="*/ 0 w 2090058"/>
              <a:gd name="connsiteY0" fmla="*/ 293228 h 452895"/>
              <a:gd name="connsiteX1" fmla="*/ 246743 w 2090058"/>
              <a:gd name="connsiteY1" fmla="*/ 2942 h 452895"/>
              <a:gd name="connsiteX2" fmla="*/ 653143 w 2090058"/>
              <a:gd name="connsiteY2" fmla="*/ 452885 h 452895"/>
              <a:gd name="connsiteX3" fmla="*/ 943429 w 2090058"/>
              <a:gd name="connsiteY3" fmla="*/ 17456 h 452895"/>
              <a:gd name="connsiteX4" fmla="*/ 1233715 w 2090058"/>
              <a:gd name="connsiteY4" fmla="*/ 394828 h 452895"/>
              <a:gd name="connsiteX5" fmla="*/ 1509486 w 2090058"/>
              <a:gd name="connsiteY5" fmla="*/ 90028 h 452895"/>
              <a:gd name="connsiteX6" fmla="*/ 1814286 w 2090058"/>
              <a:gd name="connsiteY6" fmla="*/ 423856 h 452895"/>
              <a:gd name="connsiteX7" fmla="*/ 2090058 w 2090058"/>
              <a:gd name="connsiteY7" fmla="*/ 60999 h 452895"/>
              <a:gd name="connsiteX0" fmla="*/ 0 w 2090058"/>
              <a:gd name="connsiteY0" fmla="*/ 292643 h 433260"/>
              <a:gd name="connsiteX1" fmla="*/ 246743 w 2090058"/>
              <a:gd name="connsiteY1" fmla="*/ 2357 h 433260"/>
              <a:gd name="connsiteX2" fmla="*/ 602343 w 2090058"/>
              <a:gd name="connsiteY2" fmla="*/ 433250 h 433260"/>
              <a:gd name="connsiteX3" fmla="*/ 943429 w 2090058"/>
              <a:gd name="connsiteY3" fmla="*/ 16871 h 433260"/>
              <a:gd name="connsiteX4" fmla="*/ 1233715 w 2090058"/>
              <a:gd name="connsiteY4" fmla="*/ 394243 h 433260"/>
              <a:gd name="connsiteX5" fmla="*/ 1509486 w 2090058"/>
              <a:gd name="connsiteY5" fmla="*/ 89443 h 433260"/>
              <a:gd name="connsiteX6" fmla="*/ 1814286 w 2090058"/>
              <a:gd name="connsiteY6" fmla="*/ 423271 h 433260"/>
              <a:gd name="connsiteX7" fmla="*/ 2090058 w 2090058"/>
              <a:gd name="connsiteY7" fmla="*/ 60414 h 433260"/>
              <a:gd name="connsiteX0" fmla="*/ 0 w 2090058"/>
              <a:gd name="connsiteY0" fmla="*/ 294902 h 435510"/>
              <a:gd name="connsiteX1" fmla="*/ 246743 w 2090058"/>
              <a:gd name="connsiteY1" fmla="*/ 4616 h 435510"/>
              <a:gd name="connsiteX2" fmla="*/ 602343 w 2090058"/>
              <a:gd name="connsiteY2" fmla="*/ 435509 h 435510"/>
              <a:gd name="connsiteX3" fmla="*/ 943429 w 2090058"/>
              <a:gd name="connsiteY3" fmla="*/ 80 h 435510"/>
              <a:gd name="connsiteX4" fmla="*/ 1233715 w 2090058"/>
              <a:gd name="connsiteY4" fmla="*/ 396502 h 435510"/>
              <a:gd name="connsiteX5" fmla="*/ 1509486 w 2090058"/>
              <a:gd name="connsiteY5" fmla="*/ 91702 h 435510"/>
              <a:gd name="connsiteX6" fmla="*/ 1814286 w 2090058"/>
              <a:gd name="connsiteY6" fmla="*/ 425530 h 435510"/>
              <a:gd name="connsiteX7" fmla="*/ 2090058 w 2090058"/>
              <a:gd name="connsiteY7" fmla="*/ 62673 h 435510"/>
              <a:gd name="connsiteX0" fmla="*/ 0 w 2090058"/>
              <a:gd name="connsiteY0" fmla="*/ 294825 h 435433"/>
              <a:gd name="connsiteX1" fmla="*/ 246743 w 2090058"/>
              <a:gd name="connsiteY1" fmla="*/ 4539 h 435433"/>
              <a:gd name="connsiteX2" fmla="*/ 602343 w 2090058"/>
              <a:gd name="connsiteY2" fmla="*/ 435432 h 435433"/>
              <a:gd name="connsiteX3" fmla="*/ 943429 w 2090058"/>
              <a:gd name="connsiteY3" fmla="*/ 3 h 435433"/>
              <a:gd name="connsiteX4" fmla="*/ 1233715 w 2090058"/>
              <a:gd name="connsiteY4" fmla="*/ 428175 h 435433"/>
              <a:gd name="connsiteX5" fmla="*/ 1509486 w 2090058"/>
              <a:gd name="connsiteY5" fmla="*/ 91625 h 435433"/>
              <a:gd name="connsiteX6" fmla="*/ 1814286 w 2090058"/>
              <a:gd name="connsiteY6" fmla="*/ 425453 h 435433"/>
              <a:gd name="connsiteX7" fmla="*/ 2090058 w 2090058"/>
              <a:gd name="connsiteY7" fmla="*/ 62596 h 435433"/>
              <a:gd name="connsiteX0" fmla="*/ 0 w 2090058"/>
              <a:gd name="connsiteY0" fmla="*/ 294825 h 435433"/>
              <a:gd name="connsiteX1" fmla="*/ 246743 w 2090058"/>
              <a:gd name="connsiteY1" fmla="*/ 4539 h 435433"/>
              <a:gd name="connsiteX2" fmla="*/ 602343 w 2090058"/>
              <a:gd name="connsiteY2" fmla="*/ 435432 h 435433"/>
              <a:gd name="connsiteX3" fmla="*/ 943429 w 2090058"/>
              <a:gd name="connsiteY3" fmla="*/ 3 h 435433"/>
              <a:gd name="connsiteX4" fmla="*/ 1233715 w 2090058"/>
              <a:gd name="connsiteY4" fmla="*/ 428175 h 435433"/>
              <a:gd name="connsiteX5" fmla="*/ 1534886 w 2090058"/>
              <a:gd name="connsiteY5" fmla="*/ 9075 h 435433"/>
              <a:gd name="connsiteX6" fmla="*/ 1814286 w 2090058"/>
              <a:gd name="connsiteY6" fmla="*/ 425453 h 435433"/>
              <a:gd name="connsiteX7" fmla="*/ 2090058 w 2090058"/>
              <a:gd name="connsiteY7" fmla="*/ 62596 h 435433"/>
              <a:gd name="connsiteX0" fmla="*/ 0 w 2090058"/>
              <a:gd name="connsiteY0" fmla="*/ 294825 h 435433"/>
              <a:gd name="connsiteX1" fmla="*/ 246743 w 2090058"/>
              <a:gd name="connsiteY1" fmla="*/ 4539 h 435433"/>
              <a:gd name="connsiteX2" fmla="*/ 602343 w 2090058"/>
              <a:gd name="connsiteY2" fmla="*/ 435432 h 435433"/>
              <a:gd name="connsiteX3" fmla="*/ 943429 w 2090058"/>
              <a:gd name="connsiteY3" fmla="*/ 3 h 435433"/>
              <a:gd name="connsiteX4" fmla="*/ 1233715 w 2090058"/>
              <a:gd name="connsiteY4" fmla="*/ 428175 h 435433"/>
              <a:gd name="connsiteX5" fmla="*/ 1534886 w 2090058"/>
              <a:gd name="connsiteY5" fmla="*/ 9075 h 435433"/>
              <a:gd name="connsiteX6" fmla="*/ 1839686 w 2090058"/>
              <a:gd name="connsiteY6" fmla="*/ 425453 h 435433"/>
              <a:gd name="connsiteX7" fmla="*/ 2090058 w 2090058"/>
              <a:gd name="connsiteY7" fmla="*/ 62596 h 435433"/>
              <a:gd name="connsiteX0" fmla="*/ 0 w 2128158"/>
              <a:gd name="connsiteY0" fmla="*/ 294825 h 435433"/>
              <a:gd name="connsiteX1" fmla="*/ 246743 w 2128158"/>
              <a:gd name="connsiteY1" fmla="*/ 4539 h 435433"/>
              <a:gd name="connsiteX2" fmla="*/ 602343 w 2128158"/>
              <a:gd name="connsiteY2" fmla="*/ 435432 h 435433"/>
              <a:gd name="connsiteX3" fmla="*/ 943429 w 2128158"/>
              <a:gd name="connsiteY3" fmla="*/ 3 h 435433"/>
              <a:gd name="connsiteX4" fmla="*/ 1233715 w 2128158"/>
              <a:gd name="connsiteY4" fmla="*/ 428175 h 435433"/>
              <a:gd name="connsiteX5" fmla="*/ 1534886 w 2128158"/>
              <a:gd name="connsiteY5" fmla="*/ 9075 h 435433"/>
              <a:gd name="connsiteX6" fmla="*/ 1839686 w 2128158"/>
              <a:gd name="connsiteY6" fmla="*/ 425453 h 435433"/>
              <a:gd name="connsiteX7" fmla="*/ 2128158 w 2128158"/>
              <a:gd name="connsiteY7" fmla="*/ 24496 h 435433"/>
              <a:gd name="connsiteX0" fmla="*/ 0 w 2159908"/>
              <a:gd name="connsiteY0" fmla="*/ 294825 h 435433"/>
              <a:gd name="connsiteX1" fmla="*/ 246743 w 2159908"/>
              <a:gd name="connsiteY1" fmla="*/ 4539 h 435433"/>
              <a:gd name="connsiteX2" fmla="*/ 602343 w 2159908"/>
              <a:gd name="connsiteY2" fmla="*/ 435432 h 435433"/>
              <a:gd name="connsiteX3" fmla="*/ 943429 w 2159908"/>
              <a:gd name="connsiteY3" fmla="*/ 3 h 435433"/>
              <a:gd name="connsiteX4" fmla="*/ 1233715 w 2159908"/>
              <a:gd name="connsiteY4" fmla="*/ 428175 h 435433"/>
              <a:gd name="connsiteX5" fmla="*/ 1534886 w 2159908"/>
              <a:gd name="connsiteY5" fmla="*/ 9075 h 435433"/>
              <a:gd name="connsiteX6" fmla="*/ 1839686 w 2159908"/>
              <a:gd name="connsiteY6" fmla="*/ 425453 h 435433"/>
              <a:gd name="connsiteX7" fmla="*/ 2159908 w 2159908"/>
              <a:gd name="connsiteY7" fmla="*/ 24496 h 435433"/>
              <a:gd name="connsiteX0" fmla="*/ 0 w 2159908"/>
              <a:gd name="connsiteY0" fmla="*/ 302079 h 442687"/>
              <a:gd name="connsiteX1" fmla="*/ 246743 w 2159908"/>
              <a:gd name="connsiteY1" fmla="*/ 11793 h 442687"/>
              <a:gd name="connsiteX2" fmla="*/ 602343 w 2159908"/>
              <a:gd name="connsiteY2" fmla="*/ 442686 h 442687"/>
              <a:gd name="connsiteX3" fmla="*/ 943429 w 2159908"/>
              <a:gd name="connsiteY3" fmla="*/ 7257 h 442687"/>
              <a:gd name="connsiteX4" fmla="*/ 1233715 w 2159908"/>
              <a:gd name="connsiteY4" fmla="*/ 435429 h 442687"/>
              <a:gd name="connsiteX5" fmla="*/ 1534886 w 2159908"/>
              <a:gd name="connsiteY5" fmla="*/ 16329 h 442687"/>
              <a:gd name="connsiteX6" fmla="*/ 1839686 w 2159908"/>
              <a:gd name="connsiteY6" fmla="*/ 432707 h 442687"/>
              <a:gd name="connsiteX7" fmla="*/ 2159908 w 2159908"/>
              <a:gd name="connsiteY7" fmla="*/ 0 h 442687"/>
              <a:gd name="connsiteX0" fmla="*/ 0 w 2159908"/>
              <a:gd name="connsiteY0" fmla="*/ 302079 h 442687"/>
              <a:gd name="connsiteX1" fmla="*/ 246743 w 2159908"/>
              <a:gd name="connsiteY1" fmla="*/ 11793 h 442687"/>
              <a:gd name="connsiteX2" fmla="*/ 602343 w 2159908"/>
              <a:gd name="connsiteY2" fmla="*/ 442686 h 442687"/>
              <a:gd name="connsiteX3" fmla="*/ 943429 w 2159908"/>
              <a:gd name="connsiteY3" fmla="*/ 7257 h 442687"/>
              <a:gd name="connsiteX4" fmla="*/ 1233715 w 2159908"/>
              <a:gd name="connsiteY4" fmla="*/ 435429 h 442687"/>
              <a:gd name="connsiteX5" fmla="*/ 1553936 w 2159908"/>
              <a:gd name="connsiteY5" fmla="*/ 9979 h 442687"/>
              <a:gd name="connsiteX6" fmla="*/ 1839686 w 2159908"/>
              <a:gd name="connsiteY6" fmla="*/ 432707 h 442687"/>
              <a:gd name="connsiteX7" fmla="*/ 2159908 w 2159908"/>
              <a:gd name="connsiteY7" fmla="*/ 0 h 442687"/>
              <a:gd name="connsiteX0" fmla="*/ 0 w 2159908"/>
              <a:gd name="connsiteY0" fmla="*/ 302079 h 448129"/>
              <a:gd name="connsiteX1" fmla="*/ 246743 w 2159908"/>
              <a:gd name="connsiteY1" fmla="*/ 11793 h 448129"/>
              <a:gd name="connsiteX2" fmla="*/ 602343 w 2159908"/>
              <a:gd name="connsiteY2" fmla="*/ 442686 h 448129"/>
              <a:gd name="connsiteX3" fmla="*/ 943429 w 2159908"/>
              <a:gd name="connsiteY3" fmla="*/ 7257 h 448129"/>
              <a:gd name="connsiteX4" fmla="*/ 1252765 w 2159908"/>
              <a:gd name="connsiteY4" fmla="*/ 448129 h 448129"/>
              <a:gd name="connsiteX5" fmla="*/ 1553936 w 2159908"/>
              <a:gd name="connsiteY5" fmla="*/ 9979 h 448129"/>
              <a:gd name="connsiteX6" fmla="*/ 1839686 w 2159908"/>
              <a:gd name="connsiteY6" fmla="*/ 432707 h 448129"/>
              <a:gd name="connsiteX7" fmla="*/ 2159908 w 2159908"/>
              <a:gd name="connsiteY7" fmla="*/ 0 h 448129"/>
              <a:gd name="connsiteX0" fmla="*/ 0 w 2159908"/>
              <a:gd name="connsiteY0" fmla="*/ 302079 h 448129"/>
              <a:gd name="connsiteX1" fmla="*/ 246743 w 2159908"/>
              <a:gd name="connsiteY1" fmla="*/ 11793 h 448129"/>
              <a:gd name="connsiteX2" fmla="*/ 602343 w 2159908"/>
              <a:gd name="connsiteY2" fmla="*/ 442686 h 448129"/>
              <a:gd name="connsiteX3" fmla="*/ 943429 w 2159908"/>
              <a:gd name="connsiteY3" fmla="*/ 7257 h 448129"/>
              <a:gd name="connsiteX4" fmla="*/ 1252765 w 2159908"/>
              <a:gd name="connsiteY4" fmla="*/ 448129 h 448129"/>
              <a:gd name="connsiteX5" fmla="*/ 1553936 w 2159908"/>
              <a:gd name="connsiteY5" fmla="*/ 9979 h 448129"/>
              <a:gd name="connsiteX6" fmla="*/ 1858736 w 2159908"/>
              <a:gd name="connsiteY6" fmla="*/ 432707 h 448129"/>
              <a:gd name="connsiteX7" fmla="*/ 2159908 w 2159908"/>
              <a:gd name="connsiteY7" fmla="*/ 0 h 448129"/>
              <a:gd name="connsiteX0" fmla="*/ 0 w 2159908"/>
              <a:gd name="connsiteY0" fmla="*/ 302079 h 448129"/>
              <a:gd name="connsiteX1" fmla="*/ 246743 w 2159908"/>
              <a:gd name="connsiteY1" fmla="*/ 11793 h 448129"/>
              <a:gd name="connsiteX2" fmla="*/ 570593 w 2159908"/>
              <a:gd name="connsiteY2" fmla="*/ 433161 h 448129"/>
              <a:gd name="connsiteX3" fmla="*/ 943429 w 2159908"/>
              <a:gd name="connsiteY3" fmla="*/ 7257 h 448129"/>
              <a:gd name="connsiteX4" fmla="*/ 1252765 w 2159908"/>
              <a:gd name="connsiteY4" fmla="*/ 448129 h 448129"/>
              <a:gd name="connsiteX5" fmla="*/ 1553936 w 2159908"/>
              <a:gd name="connsiteY5" fmla="*/ 9979 h 448129"/>
              <a:gd name="connsiteX6" fmla="*/ 1858736 w 2159908"/>
              <a:gd name="connsiteY6" fmla="*/ 432707 h 448129"/>
              <a:gd name="connsiteX7" fmla="*/ 2159908 w 2159908"/>
              <a:gd name="connsiteY7" fmla="*/ 0 h 448129"/>
              <a:gd name="connsiteX0" fmla="*/ 0 w 2159908"/>
              <a:gd name="connsiteY0" fmla="*/ 302079 h 448133"/>
              <a:gd name="connsiteX1" fmla="*/ 246743 w 2159908"/>
              <a:gd name="connsiteY1" fmla="*/ 11793 h 448133"/>
              <a:gd name="connsiteX2" fmla="*/ 570593 w 2159908"/>
              <a:gd name="connsiteY2" fmla="*/ 433161 h 448133"/>
              <a:gd name="connsiteX3" fmla="*/ 908504 w 2159908"/>
              <a:gd name="connsiteY3" fmla="*/ 19957 h 448133"/>
              <a:gd name="connsiteX4" fmla="*/ 1252765 w 2159908"/>
              <a:gd name="connsiteY4" fmla="*/ 448129 h 448133"/>
              <a:gd name="connsiteX5" fmla="*/ 1553936 w 2159908"/>
              <a:gd name="connsiteY5" fmla="*/ 9979 h 448133"/>
              <a:gd name="connsiteX6" fmla="*/ 1858736 w 2159908"/>
              <a:gd name="connsiteY6" fmla="*/ 432707 h 448133"/>
              <a:gd name="connsiteX7" fmla="*/ 2159908 w 2159908"/>
              <a:gd name="connsiteY7" fmla="*/ 0 h 448133"/>
              <a:gd name="connsiteX0" fmla="*/ 0 w 2159908"/>
              <a:gd name="connsiteY0" fmla="*/ 302079 h 441783"/>
              <a:gd name="connsiteX1" fmla="*/ 246743 w 2159908"/>
              <a:gd name="connsiteY1" fmla="*/ 11793 h 441783"/>
              <a:gd name="connsiteX2" fmla="*/ 570593 w 2159908"/>
              <a:gd name="connsiteY2" fmla="*/ 433161 h 441783"/>
              <a:gd name="connsiteX3" fmla="*/ 908504 w 2159908"/>
              <a:gd name="connsiteY3" fmla="*/ 19957 h 441783"/>
              <a:gd name="connsiteX4" fmla="*/ 1205140 w 2159908"/>
              <a:gd name="connsiteY4" fmla="*/ 441779 h 441783"/>
              <a:gd name="connsiteX5" fmla="*/ 1553936 w 2159908"/>
              <a:gd name="connsiteY5" fmla="*/ 9979 h 441783"/>
              <a:gd name="connsiteX6" fmla="*/ 1858736 w 2159908"/>
              <a:gd name="connsiteY6" fmla="*/ 432707 h 441783"/>
              <a:gd name="connsiteX7" fmla="*/ 2159908 w 2159908"/>
              <a:gd name="connsiteY7" fmla="*/ 0 h 441783"/>
              <a:gd name="connsiteX0" fmla="*/ 0 w 2159908"/>
              <a:gd name="connsiteY0" fmla="*/ 302079 h 441781"/>
              <a:gd name="connsiteX1" fmla="*/ 246743 w 2159908"/>
              <a:gd name="connsiteY1" fmla="*/ 11793 h 441781"/>
              <a:gd name="connsiteX2" fmla="*/ 570593 w 2159908"/>
              <a:gd name="connsiteY2" fmla="*/ 433161 h 441781"/>
              <a:gd name="connsiteX3" fmla="*/ 908504 w 2159908"/>
              <a:gd name="connsiteY3" fmla="*/ 19957 h 441781"/>
              <a:gd name="connsiteX4" fmla="*/ 1205140 w 2159908"/>
              <a:gd name="connsiteY4" fmla="*/ 441779 h 441781"/>
              <a:gd name="connsiteX5" fmla="*/ 1528536 w 2159908"/>
              <a:gd name="connsiteY5" fmla="*/ 13154 h 441781"/>
              <a:gd name="connsiteX6" fmla="*/ 1858736 w 2159908"/>
              <a:gd name="connsiteY6" fmla="*/ 432707 h 441781"/>
              <a:gd name="connsiteX7" fmla="*/ 2159908 w 2159908"/>
              <a:gd name="connsiteY7" fmla="*/ 0 h 441781"/>
              <a:gd name="connsiteX0" fmla="*/ 0 w 2159908"/>
              <a:gd name="connsiteY0" fmla="*/ 302079 h 441781"/>
              <a:gd name="connsiteX1" fmla="*/ 246743 w 2159908"/>
              <a:gd name="connsiteY1" fmla="*/ 11793 h 441781"/>
              <a:gd name="connsiteX2" fmla="*/ 570593 w 2159908"/>
              <a:gd name="connsiteY2" fmla="*/ 433161 h 441781"/>
              <a:gd name="connsiteX3" fmla="*/ 908504 w 2159908"/>
              <a:gd name="connsiteY3" fmla="*/ 19957 h 441781"/>
              <a:gd name="connsiteX4" fmla="*/ 1205140 w 2159908"/>
              <a:gd name="connsiteY4" fmla="*/ 441779 h 441781"/>
              <a:gd name="connsiteX5" fmla="*/ 1528536 w 2159908"/>
              <a:gd name="connsiteY5" fmla="*/ 13154 h 441781"/>
              <a:gd name="connsiteX6" fmla="*/ 1839686 w 2159908"/>
              <a:gd name="connsiteY6" fmla="*/ 435882 h 441781"/>
              <a:gd name="connsiteX7" fmla="*/ 2159908 w 2159908"/>
              <a:gd name="connsiteY7" fmla="*/ 0 h 44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9908" h="441781">
                <a:moveTo>
                  <a:pt x="0" y="302079"/>
                </a:moveTo>
                <a:cubicBezTo>
                  <a:pt x="68943" y="143631"/>
                  <a:pt x="151644" y="-10054"/>
                  <a:pt x="246743" y="11793"/>
                </a:cubicBezTo>
                <a:cubicBezTo>
                  <a:pt x="341842" y="33640"/>
                  <a:pt x="460300" y="431800"/>
                  <a:pt x="570593" y="433161"/>
                </a:cubicBezTo>
                <a:cubicBezTo>
                  <a:pt x="680886" y="434522"/>
                  <a:pt x="802746" y="18521"/>
                  <a:pt x="908504" y="19957"/>
                </a:cubicBezTo>
                <a:cubicBezTo>
                  <a:pt x="1014262" y="21393"/>
                  <a:pt x="1101801" y="442913"/>
                  <a:pt x="1205140" y="441779"/>
                </a:cubicBezTo>
                <a:cubicBezTo>
                  <a:pt x="1308479" y="440645"/>
                  <a:pt x="1422778" y="14137"/>
                  <a:pt x="1528536" y="13154"/>
                </a:cubicBezTo>
                <a:cubicBezTo>
                  <a:pt x="1634294" y="12171"/>
                  <a:pt x="1742924" y="440720"/>
                  <a:pt x="1839686" y="435882"/>
                </a:cubicBezTo>
                <a:cubicBezTo>
                  <a:pt x="1936448" y="431044"/>
                  <a:pt x="2094594" y="14514"/>
                  <a:pt x="2159908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682618D-9D37-20BD-3666-2CAE67A1E0E4}"/>
              </a:ext>
            </a:extLst>
          </p:cNvPr>
          <p:cNvCxnSpPr>
            <a:cxnSpLocks/>
            <a:stCxn id="36" idx="3"/>
            <a:endCxn id="34" idx="2"/>
          </p:cNvCxnSpPr>
          <p:nvPr/>
        </p:nvCxnSpPr>
        <p:spPr>
          <a:xfrm>
            <a:off x="1887866" y="4052714"/>
            <a:ext cx="376885" cy="47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F71DABF6-C1B7-12FE-9919-0B30EF799B81}"/>
              </a:ext>
            </a:extLst>
          </p:cNvPr>
          <p:cNvSpPr txBox="1"/>
          <p:nvPr/>
        </p:nvSpPr>
        <p:spPr>
          <a:xfrm>
            <a:off x="1563279" y="3799945"/>
            <a:ext cx="1024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817F7C7-CC2B-0F00-82D5-23D4DFA03CE5}"/>
              </a:ext>
            </a:extLst>
          </p:cNvPr>
          <p:cNvCxnSpPr>
            <a:cxnSpLocks/>
            <a:endCxn id="82" idx="2"/>
          </p:cNvCxnSpPr>
          <p:nvPr/>
        </p:nvCxnSpPr>
        <p:spPr>
          <a:xfrm flipH="1" flipV="1">
            <a:off x="1579965" y="3695661"/>
            <a:ext cx="71" cy="24227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E73DE26-F49F-3C4D-F98B-FF0AB9C80857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2401843" y="3696091"/>
            <a:ext cx="0" cy="21993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D233E8A0-EED1-D8DE-C084-E5BB6CD9BAE7}"/>
              </a:ext>
            </a:extLst>
          </p:cNvPr>
          <p:cNvSpPr/>
          <p:nvPr/>
        </p:nvSpPr>
        <p:spPr>
          <a:xfrm>
            <a:off x="2100146" y="3466551"/>
            <a:ext cx="603394" cy="229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83E83EDC-91B0-22F8-F5D2-B455E93E2F97}"/>
              </a:ext>
            </a:extLst>
          </p:cNvPr>
          <p:cNvSpPr/>
          <p:nvPr/>
        </p:nvSpPr>
        <p:spPr>
          <a:xfrm>
            <a:off x="2165778" y="3528734"/>
            <a:ext cx="97485" cy="122278"/>
          </a:xfrm>
          <a:custGeom>
            <a:avLst/>
            <a:gdLst>
              <a:gd name="connsiteX0" fmla="*/ 0 w 809625"/>
              <a:gd name="connsiteY0" fmla="*/ 838200 h 838200"/>
              <a:gd name="connsiteX1" fmla="*/ 500063 w 809625"/>
              <a:gd name="connsiteY1" fmla="*/ 0 h 838200"/>
              <a:gd name="connsiteX2" fmla="*/ 490538 w 809625"/>
              <a:gd name="connsiteY2" fmla="*/ 819150 h 838200"/>
              <a:gd name="connsiteX3" fmla="*/ 809625 w 809625"/>
              <a:gd name="connsiteY3" fmla="*/ 819150 h 838200"/>
              <a:gd name="connsiteX4" fmla="*/ 809625 w 809625"/>
              <a:gd name="connsiteY4" fmla="*/ 823912 h 838200"/>
              <a:gd name="connsiteX0" fmla="*/ 0 w 809625"/>
              <a:gd name="connsiteY0" fmla="*/ 826294 h 826294"/>
              <a:gd name="connsiteX1" fmla="*/ 500063 w 809625"/>
              <a:gd name="connsiteY1" fmla="*/ 0 h 826294"/>
              <a:gd name="connsiteX2" fmla="*/ 490538 w 809625"/>
              <a:gd name="connsiteY2" fmla="*/ 819150 h 826294"/>
              <a:gd name="connsiteX3" fmla="*/ 809625 w 809625"/>
              <a:gd name="connsiteY3" fmla="*/ 819150 h 826294"/>
              <a:gd name="connsiteX4" fmla="*/ 809625 w 809625"/>
              <a:gd name="connsiteY4" fmla="*/ 823912 h 826294"/>
              <a:gd name="connsiteX0" fmla="*/ 0 w 809625"/>
              <a:gd name="connsiteY0" fmla="*/ 816769 h 823912"/>
              <a:gd name="connsiteX1" fmla="*/ 500063 w 809625"/>
              <a:gd name="connsiteY1" fmla="*/ 0 h 823912"/>
              <a:gd name="connsiteX2" fmla="*/ 490538 w 809625"/>
              <a:gd name="connsiteY2" fmla="*/ 819150 h 823912"/>
              <a:gd name="connsiteX3" fmla="*/ 809625 w 809625"/>
              <a:gd name="connsiteY3" fmla="*/ 819150 h 823912"/>
              <a:gd name="connsiteX4" fmla="*/ 809625 w 809625"/>
              <a:gd name="connsiteY4" fmla="*/ 823912 h 823912"/>
              <a:gd name="connsiteX0" fmla="*/ 0 w 809625"/>
              <a:gd name="connsiteY0" fmla="*/ 816769 h 821531"/>
              <a:gd name="connsiteX1" fmla="*/ 500063 w 809625"/>
              <a:gd name="connsiteY1" fmla="*/ 0 h 821531"/>
              <a:gd name="connsiteX2" fmla="*/ 490538 w 809625"/>
              <a:gd name="connsiteY2" fmla="*/ 819150 h 821531"/>
              <a:gd name="connsiteX3" fmla="*/ 809625 w 809625"/>
              <a:gd name="connsiteY3" fmla="*/ 819150 h 821531"/>
              <a:gd name="connsiteX4" fmla="*/ 573881 w 809625"/>
              <a:gd name="connsiteY4" fmla="*/ 821531 h 821531"/>
              <a:gd name="connsiteX0" fmla="*/ 0 w 809625"/>
              <a:gd name="connsiteY0" fmla="*/ 816769 h 819150"/>
              <a:gd name="connsiteX1" fmla="*/ 500063 w 809625"/>
              <a:gd name="connsiteY1" fmla="*/ 0 h 819150"/>
              <a:gd name="connsiteX2" fmla="*/ 490538 w 809625"/>
              <a:gd name="connsiteY2" fmla="*/ 819150 h 819150"/>
              <a:gd name="connsiteX3" fmla="*/ 809625 w 809625"/>
              <a:gd name="connsiteY3" fmla="*/ 819150 h 819150"/>
              <a:gd name="connsiteX4" fmla="*/ 573881 w 809625"/>
              <a:gd name="connsiteY4" fmla="*/ 814388 h 819150"/>
              <a:gd name="connsiteX0" fmla="*/ 0 w 573881"/>
              <a:gd name="connsiteY0" fmla="*/ 816769 h 819150"/>
              <a:gd name="connsiteX1" fmla="*/ 500063 w 573881"/>
              <a:gd name="connsiteY1" fmla="*/ 0 h 819150"/>
              <a:gd name="connsiteX2" fmla="*/ 490538 w 573881"/>
              <a:gd name="connsiteY2" fmla="*/ 819150 h 819150"/>
              <a:gd name="connsiteX3" fmla="*/ 552450 w 573881"/>
              <a:gd name="connsiteY3" fmla="*/ 816769 h 819150"/>
              <a:gd name="connsiteX4" fmla="*/ 573881 w 573881"/>
              <a:gd name="connsiteY4" fmla="*/ 814388 h 819150"/>
              <a:gd name="connsiteX0" fmla="*/ 0 w 852487"/>
              <a:gd name="connsiteY0" fmla="*/ 816769 h 852488"/>
              <a:gd name="connsiteX1" fmla="*/ 500063 w 852487"/>
              <a:gd name="connsiteY1" fmla="*/ 0 h 852488"/>
              <a:gd name="connsiteX2" fmla="*/ 490538 w 852487"/>
              <a:gd name="connsiteY2" fmla="*/ 819150 h 852488"/>
              <a:gd name="connsiteX3" fmla="*/ 552450 w 852487"/>
              <a:gd name="connsiteY3" fmla="*/ 816769 h 852488"/>
              <a:gd name="connsiteX4" fmla="*/ 852487 w 852487"/>
              <a:gd name="connsiteY4" fmla="*/ 852488 h 852488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6769 h 819150"/>
              <a:gd name="connsiteX0" fmla="*/ 0 w 552450"/>
              <a:gd name="connsiteY0" fmla="*/ 816769 h 821531"/>
              <a:gd name="connsiteX1" fmla="*/ 500063 w 552450"/>
              <a:gd name="connsiteY1" fmla="*/ 0 h 821531"/>
              <a:gd name="connsiteX2" fmla="*/ 490538 w 552450"/>
              <a:gd name="connsiteY2" fmla="*/ 819150 h 821531"/>
              <a:gd name="connsiteX3" fmla="*/ 552450 w 552450"/>
              <a:gd name="connsiteY3" fmla="*/ 821531 h 821531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9150 h 819150"/>
              <a:gd name="connsiteX0" fmla="*/ 0 w 612274"/>
              <a:gd name="connsiteY0" fmla="*/ 816769 h 819150"/>
              <a:gd name="connsiteX1" fmla="*/ 500063 w 612274"/>
              <a:gd name="connsiteY1" fmla="*/ 0 h 819150"/>
              <a:gd name="connsiteX2" fmla="*/ 490538 w 612274"/>
              <a:gd name="connsiteY2" fmla="*/ 819150 h 819150"/>
              <a:gd name="connsiteX3" fmla="*/ 612274 w 612274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274" h="819150">
                <a:moveTo>
                  <a:pt x="0" y="816769"/>
                </a:moveTo>
                <a:lnTo>
                  <a:pt x="500063" y="0"/>
                </a:lnTo>
                <a:lnTo>
                  <a:pt x="490538" y="819150"/>
                </a:lnTo>
                <a:lnTo>
                  <a:pt x="612274" y="8191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30F194FF-C40E-9BC1-85A5-16116CC5BE6A}"/>
              </a:ext>
            </a:extLst>
          </p:cNvPr>
          <p:cNvSpPr/>
          <p:nvPr/>
        </p:nvSpPr>
        <p:spPr>
          <a:xfrm>
            <a:off x="2263263" y="3531115"/>
            <a:ext cx="97485" cy="122278"/>
          </a:xfrm>
          <a:custGeom>
            <a:avLst/>
            <a:gdLst>
              <a:gd name="connsiteX0" fmla="*/ 0 w 809625"/>
              <a:gd name="connsiteY0" fmla="*/ 838200 h 838200"/>
              <a:gd name="connsiteX1" fmla="*/ 500063 w 809625"/>
              <a:gd name="connsiteY1" fmla="*/ 0 h 838200"/>
              <a:gd name="connsiteX2" fmla="*/ 490538 w 809625"/>
              <a:gd name="connsiteY2" fmla="*/ 819150 h 838200"/>
              <a:gd name="connsiteX3" fmla="*/ 809625 w 809625"/>
              <a:gd name="connsiteY3" fmla="*/ 819150 h 838200"/>
              <a:gd name="connsiteX4" fmla="*/ 809625 w 809625"/>
              <a:gd name="connsiteY4" fmla="*/ 823912 h 838200"/>
              <a:gd name="connsiteX0" fmla="*/ 0 w 809625"/>
              <a:gd name="connsiteY0" fmla="*/ 826294 h 826294"/>
              <a:gd name="connsiteX1" fmla="*/ 500063 w 809625"/>
              <a:gd name="connsiteY1" fmla="*/ 0 h 826294"/>
              <a:gd name="connsiteX2" fmla="*/ 490538 w 809625"/>
              <a:gd name="connsiteY2" fmla="*/ 819150 h 826294"/>
              <a:gd name="connsiteX3" fmla="*/ 809625 w 809625"/>
              <a:gd name="connsiteY3" fmla="*/ 819150 h 826294"/>
              <a:gd name="connsiteX4" fmla="*/ 809625 w 809625"/>
              <a:gd name="connsiteY4" fmla="*/ 823912 h 826294"/>
              <a:gd name="connsiteX0" fmla="*/ 0 w 809625"/>
              <a:gd name="connsiteY0" fmla="*/ 816769 h 823912"/>
              <a:gd name="connsiteX1" fmla="*/ 500063 w 809625"/>
              <a:gd name="connsiteY1" fmla="*/ 0 h 823912"/>
              <a:gd name="connsiteX2" fmla="*/ 490538 w 809625"/>
              <a:gd name="connsiteY2" fmla="*/ 819150 h 823912"/>
              <a:gd name="connsiteX3" fmla="*/ 809625 w 809625"/>
              <a:gd name="connsiteY3" fmla="*/ 819150 h 823912"/>
              <a:gd name="connsiteX4" fmla="*/ 809625 w 809625"/>
              <a:gd name="connsiteY4" fmla="*/ 823912 h 823912"/>
              <a:gd name="connsiteX0" fmla="*/ 0 w 809625"/>
              <a:gd name="connsiteY0" fmla="*/ 816769 h 821531"/>
              <a:gd name="connsiteX1" fmla="*/ 500063 w 809625"/>
              <a:gd name="connsiteY1" fmla="*/ 0 h 821531"/>
              <a:gd name="connsiteX2" fmla="*/ 490538 w 809625"/>
              <a:gd name="connsiteY2" fmla="*/ 819150 h 821531"/>
              <a:gd name="connsiteX3" fmla="*/ 809625 w 809625"/>
              <a:gd name="connsiteY3" fmla="*/ 819150 h 821531"/>
              <a:gd name="connsiteX4" fmla="*/ 573881 w 809625"/>
              <a:gd name="connsiteY4" fmla="*/ 821531 h 821531"/>
              <a:gd name="connsiteX0" fmla="*/ 0 w 809625"/>
              <a:gd name="connsiteY0" fmla="*/ 816769 h 819150"/>
              <a:gd name="connsiteX1" fmla="*/ 500063 w 809625"/>
              <a:gd name="connsiteY1" fmla="*/ 0 h 819150"/>
              <a:gd name="connsiteX2" fmla="*/ 490538 w 809625"/>
              <a:gd name="connsiteY2" fmla="*/ 819150 h 819150"/>
              <a:gd name="connsiteX3" fmla="*/ 809625 w 809625"/>
              <a:gd name="connsiteY3" fmla="*/ 819150 h 819150"/>
              <a:gd name="connsiteX4" fmla="*/ 573881 w 809625"/>
              <a:gd name="connsiteY4" fmla="*/ 814388 h 819150"/>
              <a:gd name="connsiteX0" fmla="*/ 0 w 573881"/>
              <a:gd name="connsiteY0" fmla="*/ 816769 h 819150"/>
              <a:gd name="connsiteX1" fmla="*/ 500063 w 573881"/>
              <a:gd name="connsiteY1" fmla="*/ 0 h 819150"/>
              <a:gd name="connsiteX2" fmla="*/ 490538 w 573881"/>
              <a:gd name="connsiteY2" fmla="*/ 819150 h 819150"/>
              <a:gd name="connsiteX3" fmla="*/ 552450 w 573881"/>
              <a:gd name="connsiteY3" fmla="*/ 816769 h 819150"/>
              <a:gd name="connsiteX4" fmla="*/ 573881 w 573881"/>
              <a:gd name="connsiteY4" fmla="*/ 814388 h 819150"/>
              <a:gd name="connsiteX0" fmla="*/ 0 w 852487"/>
              <a:gd name="connsiteY0" fmla="*/ 816769 h 852488"/>
              <a:gd name="connsiteX1" fmla="*/ 500063 w 852487"/>
              <a:gd name="connsiteY1" fmla="*/ 0 h 852488"/>
              <a:gd name="connsiteX2" fmla="*/ 490538 w 852487"/>
              <a:gd name="connsiteY2" fmla="*/ 819150 h 852488"/>
              <a:gd name="connsiteX3" fmla="*/ 552450 w 852487"/>
              <a:gd name="connsiteY3" fmla="*/ 816769 h 852488"/>
              <a:gd name="connsiteX4" fmla="*/ 852487 w 852487"/>
              <a:gd name="connsiteY4" fmla="*/ 852488 h 852488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6769 h 819150"/>
              <a:gd name="connsiteX0" fmla="*/ 0 w 552450"/>
              <a:gd name="connsiteY0" fmla="*/ 816769 h 821531"/>
              <a:gd name="connsiteX1" fmla="*/ 500063 w 552450"/>
              <a:gd name="connsiteY1" fmla="*/ 0 h 821531"/>
              <a:gd name="connsiteX2" fmla="*/ 490538 w 552450"/>
              <a:gd name="connsiteY2" fmla="*/ 819150 h 821531"/>
              <a:gd name="connsiteX3" fmla="*/ 552450 w 552450"/>
              <a:gd name="connsiteY3" fmla="*/ 821531 h 821531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9150 h 819150"/>
              <a:gd name="connsiteX0" fmla="*/ 0 w 612274"/>
              <a:gd name="connsiteY0" fmla="*/ 816769 h 819150"/>
              <a:gd name="connsiteX1" fmla="*/ 500063 w 612274"/>
              <a:gd name="connsiteY1" fmla="*/ 0 h 819150"/>
              <a:gd name="connsiteX2" fmla="*/ 490538 w 612274"/>
              <a:gd name="connsiteY2" fmla="*/ 819150 h 819150"/>
              <a:gd name="connsiteX3" fmla="*/ 612274 w 612274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274" h="819150">
                <a:moveTo>
                  <a:pt x="0" y="816769"/>
                </a:moveTo>
                <a:lnTo>
                  <a:pt x="500063" y="0"/>
                </a:lnTo>
                <a:lnTo>
                  <a:pt x="490538" y="819150"/>
                </a:lnTo>
                <a:lnTo>
                  <a:pt x="612274" y="8191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6D46F726-911B-70D6-1C1A-3B10312BAF17}"/>
              </a:ext>
            </a:extLst>
          </p:cNvPr>
          <p:cNvSpPr/>
          <p:nvPr/>
        </p:nvSpPr>
        <p:spPr>
          <a:xfrm>
            <a:off x="2360748" y="3533110"/>
            <a:ext cx="97485" cy="122278"/>
          </a:xfrm>
          <a:custGeom>
            <a:avLst/>
            <a:gdLst>
              <a:gd name="connsiteX0" fmla="*/ 0 w 809625"/>
              <a:gd name="connsiteY0" fmla="*/ 838200 h 838200"/>
              <a:gd name="connsiteX1" fmla="*/ 500063 w 809625"/>
              <a:gd name="connsiteY1" fmla="*/ 0 h 838200"/>
              <a:gd name="connsiteX2" fmla="*/ 490538 w 809625"/>
              <a:gd name="connsiteY2" fmla="*/ 819150 h 838200"/>
              <a:gd name="connsiteX3" fmla="*/ 809625 w 809625"/>
              <a:gd name="connsiteY3" fmla="*/ 819150 h 838200"/>
              <a:gd name="connsiteX4" fmla="*/ 809625 w 809625"/>
              <a:gd name="connsiteY4" fmla="*/ 823912 h 838200"/>
              <a:gd name="connsiteX0" fmla="*/ 0 w 809625"/>
              <a:gd name="connsiteY0" fmla="*/ 826294 h 826294"/>
              <a:gd name="connsiteX1" fmla="*/ 500063 w 809625"/>
              <a:gd name="connsiteY1" fmla="*/ 0 h 826294"/>
              <a:gd name="connsiteX2" fmla="*/ 490538 w 809625"/>
              <a:gd name="connsiteY2" fmla="*/ 819150 h 826294"/>
              <a:gd name="connsiteX3" fmla="*/ 809625 w 809625"/>
              <a:gd name="connsiteY3" fmla="*/ 819150 h 826294"/>
              <a:gd name="connsiteX4" fmla="*/ 809625 w 809625"/>
              <a:gd name="connsiteY4" fmla="*/ 823912 h 826294"/>
              <a:gd name="connsiteX0" fmla="*/ 0 w 809625"/>
              <a:gd name="connsiteY0" fmla="*/ 816769 h 823912"/>
              <a:gd name="connsiteX1" fmla="*/ 500063 w 809625"/>
              <a:gd name="connsiteY1" fmla="*/ 0 h 823912"/>
              <a:gd name="connsiteX2" fmla="*/ 490538 w 809625"/>
              <a:gd name="connsiteY2" fmla="*/ 819150 h 823912"/>
              <a:gd name="connsiteX3" fmla="*/ 809625 w 809625"/>
              <a:gd name="connsiteY3" fmla="*/ 819150 h 823912"/>
              <a:gd name="connsiteX4" fmla="*/ 809625 w 809625"/>
              <a:gd name="connsiteY4" fmla="*/ 823912 h 823912"/>
              <a:gd name="connsiteX0" fmla="*/ 0 w 809625"/>
              <a:gd name="connsiteY0" fmla="*/ 816769 h 821531"/>
              <a:gd name="connsiteX1" fmla="*/ 500063 w 809625"/>
              <a:gd name="connsiteY1" fmla="*/ 0 h 821531"/>
              <a:gd name="connsiteX2" fmla="*/ 490538 w 809625"/>
              <a:gd name="connsiteY2" fmla="*/ 819150 h 821531"/>
              <a:gd name="connsiteX3" fmla="*/ 809625 w 809625"/>
              <a:gd name="connsiteY3" fmla="*/ 819150 h 821531"/>
              <a:gd name="connsiteX4" fmla="*/ 573881 w 809625"/>
              <a:gd name="connsiteY4" fmla="*/ 821531 h 821531"/>
              <a:gd name="connsiteX0" fmla="*/ 0 w 809625"/>
              <a:gd name="connsiteY0" fmla="*/ 816769 h 819150"/>
              <a:gd name="connsiteX1" fmla="*/ 500063 w 809625"/>
              <a:gd name="connsiteY1" fmla="*/ 0 h 819150"/>
              <a:gd name="connsiteX2" fmla="*/ 490538 w 809625"/>
              <a:gd name="connsiteY2" fmla="*/ 819150 h 819150"/>
              <a:gd name="connsiteX3" fmla="*/ 809625 w 809625"/>
              <a:gd name="connsiteY3" fmla="*/ 819150 h 819150"/>
              <a:gd name="connsiteX4" fmla="*/ 573881 w 809625"/>
              <a:gd name="connsiteY4" fmla="*/ 814388 h 819150"/>
              <a:gd name="connsiteX0" fmla="*/ 0 w 573881"/>
              <a:gd name="connsiteY0" fmla="*/ 816769 h 819150"/>
              <a:gd name="connsiteX1" fmla="*/ 500063 w 573881"/>
              <a:gd name="connsiteY1" fmla="*/ 0 h 819150"/>
              <a:gd name="connsiteX2" fmla="*/ 490538 w 573881"/>
              <a:gd name="connsiteY2" fmla="*/ 819150 h 819150"/>
              <a:gd name="connsiteX3" fmla="*/ 552450 w 573881"/>
              <a:gd name="connsiteY3" fmla="*/ 816769 h 819150"/>
              <a:gd name="connsiteX4" fmla="*/ 573881 w 573881"/>
              <a:gd name="connsiteY4" fmla="*/ 814388 h 819150"/>
              <a:gd name="connsiteX0" fmla="*/ 0 w 852487"/>
              <a:gd name="connsiteY0" fmla="*/ 816769 h 852488"/>
              <a:gd name="connsiteX1" fmla="*/ 500063 w 852487"/>
              <a:gd name="connsiteY1" fmla="*/ 0 h 852488"/>
              <a:gd name="connsiteX2" fmla="*/ 490538 w 852487"/>
              <a:gd name="connsiteY2" fmla="*/ 819150 h 852488"/>
              <a:gd name="connsiteX3" fmla="*/ 552450 w 852487"/>
              <a:gd name="connsiteY3" fmla="*/ 816769 h 852488"/>
              <a:gd name="connsiteX4" fmla="*/ 852487 w 852487"/>
              <a:gd name="connsiteY4" fmla="*/ 852488 h 852488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6769 h 819150"/>
              <a:gd name="connsiteX0" fmla="*/ 0 w 552450"/>
              <a:gd name="connsiteY0" fmla="*/ 816769 h 821531"/>
              <a:gd name="connsiteX1" fmla="*/ 500063 w 552450"/>
              <a:gd name="connsiteY1" fmla="*/ 0 h 821531"/>
              <a:gd name="connsiteX2" fmla="*/ 490538 w 552450"/>
              <a:gd name="connsiteY2" fmla="*/ 819150 h 821531"/>
              <a:gd name="connsiteX3" fmla="*/ 552450 w 552450"/>
              <a:gd name="connsiteY3" fmla="*/ 821531 h 821531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9150 h 819150"/>
              <a:gd name="connsiteX0" fmla="*/ 0 w 612274"/>
              <a:gd name="connsiteY0" fmla="*/ 816769 h 819150"/>
              <a:gd name="connsiteX1" fmla="*/ 500063 w 612274"/>
              <a:gd name="connsiteY1" fmla="*/ 0 h 819150"/>
              <a:gd name="connsiteX2" fmla="*/ 490538 w 612274"/>
              <a:gd name="connsiteY2" fmla="*/ 819150 h 819150"/>
              <a:gd name="connsiteX3" fmla="*/ 612274 w 612274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274" h="819150">
                <a:moveTo>
                  <a:pt x="0" y="816769"/>
                </a:moveTo>
                <a:lnTo>
                  <a:pt x="500063" y="0"/>
                </a:lnTo>
                <a:lnTo>
                  <a:pt x="490538" y="819150"/>
                </a:lnTo>
                <a:lnTo>
                  <a:pt x="612274" y="8191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2B4521B4-7B4A-AE3A-0697-29B4BB2B3A9F}"/>
              </a:ext>
            </a:extLst>
          </p:cNvPr>
          <p:cNvSpPr/>
          <p:nvPr/>
        </p:nvSpPr>
        <p:spPr>
          <a:xfrm>
            <a:off x="2458233" y="3533110"/>
            <a:ext cx="97485" cy="122278"/>
          </a:xfrm>
          <a:custGeom>
            <a:avLst/>
            <a:gdLst>
              <a:gd name="connsiteX0" fmla="*/ 0 w 809625"/>
              <a:gd name="connsiteY0" fmla="*/ 838200 h 838200"/>
              <a:gd name="connsiteX1" fmla="*/ 500063 w 809625"/>
              <a:gd name="connsiteY1" fmla="*/ 0 h 838200"/>
              <a:gd name="connsiteX2" fmla="*/ 490538 w 809625"/>
              <a:gd name="connsiteY2" fmla="*/ 819150 h 838200"/>
              <a:gd name="connsiteX3" fmla="*/ 809625 w 809625"/>
              <a:gd name="connsiteY3" fmla="*/ 819150 h 838200"/>
              <a:gd name="connsiteX4" fmla="*/ 809625 w 809625"/>
              <a:gd name="connsiteY4" fmla="*/ 823912 h 838200"/>
              <a:gd name="connsiteX0" fmla="*/ 0 w 809625"/>
              <a:gd name="connsiteY0" fmla="*/ 826294 h 826294"/>
              <a:gd name="connsiteX1" fmla="*/ 500063 w 809625"/>
              <a:gd name="connsiteY1" fmla="*/ 0 h 826294"/>
              <a:gd name="connsiteX2" fmla="*/ 490538 w 809625"/>
              <a:gd name="connsiteY2" fmla="*/ 819150 h 826294"/>
              <a:gd name="connsiteX3" fmla="*/ 809625 w 809625"/>
              <a:gd name="connsiteY3" fmla="*/ 819150 h 826294"/>
              <a:gd name="connsiteX4" fmla="*/ 809625 w 809625"/>
              <a:gd name="connsiteY4" fmla="*/ 823912 h 826294"/>
              <a:gd name="connsiteX0" fmla="*/ 0 w 809625"/>
              <a:gd name="connsiteY0" fmla="*/ 816769 h 823912"/>
              <a:gd name="connsiteX1" fmla="*/ 500063 w 809625"/>
              <a:gd name="connsiteY1" fmla="*/ 0 h 823912"/>
              <a:gd name="connsiteX2" fmla="*/ 490538 w 809625"/>
              <a:gd name="connsiteY2" fmla="*/ 819150 h 823912"/>
              <a:gd name="connsiteX3" fmla="*/ 809625 w 809625"/>
              <a:gd name="connsiteY3" fmla="*/ 819150 h 823912"/>
              <a:gd name="connsiteX4" fmla="*/ 809625 w 809625"/>
              <a:gd name="connsiteY4" fmla="*/ 823912 h 823912"/>
              <a:gd name="connsiteX0" fmla="*/ 0 w 809625"/>
              <a:gd name="connsiteY0" fmla="*/ 816769 h 821531"/>
              <a:gd name="connsiteX1" fmla="*/ 500063 w 809625"/>
              <a:gd name="connsiteY1" fmla="*/ 0 h 821531"/>
              <a:gd name="connsiteX2" fmla="*/ 490538 w 809625"/>
              <a:gd name="connsiteY2" fmla="*/ 819150 h 821531"/>
              <a:gd name="connsiteX3" fmla="*/ 809625 w 809625"/>
              <a:gd name="connsiteY3" fmla="*/ 819150 h 821531"/>
              <a:gd name="connsiteX4" fmla="*/ 573881 w 809625"/>
              <a:gd name="connsiteY4" fmla="*/ 821531 h 821531"/>
              <a:gd name="connsiteX0" fmla="*/ 0 w 809625"/>
              <a:gd name="connsiteY0" fmla="*/ 816769 h 819150"/>
              <a:gd name="connsiteX1" fmla="*/ 500063 w 809625"/>
              <a:gd name="connsiteY1" fmla="*/ 0 h 819150"/>
              <a:gd name="connsiteX2" fmla="*/ 490538 w 809625"/>
              <a:gd name="connsiteY2" fmla="*/ 819150 h 819150"/>
              <a:gd name="connsiteX3" fmla="*/ 809625 w 809625"/>
              <a:gd name="connsiteY3" fmla="*/ 819150 h 819150"/>
              <a:gd name="connsiteX4" fmla="*/ 573881 w 809625"/>
              <a:gd name="connsiteY4" fmla="*/ 814388 h 819150"/>
              <a:gd name="connsiteX0" fmla="*/ 0 w 573881"/>
              <a:gd name="connsiteY0" fmla="*/ 816769 h 819150"/>
              <a:gd name="connsiteX1" fmla="*/ 500063 w 573881"/>
              <a:gd name="connsiteY1" fmla="*/ 0 h 819150"/>
              <a:gd name="connsiteX2" fmla="*/ 490538 w 573881"/>
              <a:gd name="connsiteY2" fmla="*/ 819150 h 819150"/>
              <a:gd name="connsiteX3" fmla="*/ 552450 w 573881"/>
              <a:gd name="connsiteY3" fmla="*/ 816769 h 819150"/>
              <a:gd name="connsiteX4" fmla="*/ 573881 w 573881"/>
              <a:gd name="connsiteY4" fmla="*/ 814388 h 819150"/>
              <a:gd name="connsiteX0" fmla="*/ 0 w 852487"/>
              <a:gd name="connsiteY0" fmla="*/ 816769 h 852488"/>
              <a:gd name="connsiteX1" fmla="*/ 500063 w 852487"/>
              <a:gd name="connsiteY1" fmla="*/ 0 h 852488"/>
              <a:gd name="connsiteX2" fmla="*/ 490538 w 852487"/>
              <a:gd name="connsiteY2" fmla="*/ 819150 h 852488"/>
              <a:gd name="connsiteX3" fmla="*/ 552450 w 852487"/>
              <a:gd name="connsiteY3" fmla="*/ 816769 h 852488"/>
              <a:gd name="connsiteX4" fmla="*/ 852487 w 852487"/>
              <a:gd name="connsiteY4" fmla="*/ 852488 h 852488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6769 h 819150"/>
              <a:gd name="connsiteX0" fmla="*/ 0 w 552450"/>
              <a:gd name="connsiteY0" fmla="*/ 816769 h 821531"/>
              <a:gd name="connsiteX1" fmla="*/ 500063 w 552450"/>
              <a:gd name="connsiteY1" fmla="*/ 0 h 821531"/>
              <a:gd name="connsiteX2" fmla="*/ 490538 w 552450"/>
              <a:gd name="connsiteY2" fmla="*/ 819150 h 821531"/>
              <a:gd name="connsiteX3" fmla="*/ 552450 w 552450"/>
              <a:gd name="connsiteY3" fmla="*/ 821531 h 821531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9150 h 819150"/>
              <a:gd name="connsiteX0" fmla="*/ 0 w 612274"/>
              <a:gd name="connsiteY0" fmla="*/ 816769 h 819150"/>
              <a:gd name="connsiteX1" fmla="*/ 500063 w 612274"/>
              <a:gd name="connsiteY1" fmla="*/ 0 h 819150"/>
              <a:gd name="connsiteX2" fmla="*/ 490538 w 612274"/>
              <a:gd name="connsiteY2" fmla="*/ 819150 h 819150"/>
              <a:gd name="connsiteX3" fmla="*/ 612274 w 612274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274" h="819150">
                <a:moveTo>
                  <a:pt x="0" y="816769"/>
                </a:moveTo>
                <a:lnTo>
                  <a:pt x="500063" y="0"/>
                </a:lnTo>
                <a:lnTo>
                  <a:pt x="490538" y="819150"/>
                </a:lnTo>
                <a:lnTo>
                  <a:pt x="612274" y="8191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54AEC8EF-4845-F84E-C266-13618E6B9205}"/>
              </a:ext>
            </a:extLst>
          </p:cNvPr>
          <p:cNvSpPr/>
          <p:nvPr/>
        </p:nvSpPr>
        <p:spPr>
          <a:xfrm>
            <a:off x="2554258" y="3533110"/>
            <a:ext cx="97485" cy="122278"/>
          </a:xfrm>
          <a:custGeom>
            <a:avLst/>
            <a:gdLst>
              <a:gd name="connsiteX0" fmla="*/ 0 w 809625"/>
              <a:gd name="connsiteY0" fmla="*/ 838200 h 838200"/>
              <a:gd name="connsiteX1" fmla="*/ 500063 w 809625"/>
              <a:gd name="connsiteY1" fmla="*/ 0 h 838200"/>
              <a:gd name="connsiteX2" fmla="*/ 490538 w 809625"/>
              <a:gd name="connsiteY2" fmla="*/ 819150 h 838200"/>
              <a:gd name="connsiteX3" fmla="*/ 809625 w 809625"/>
              <a:gd name="connsiteY3" fmla="*/ 819150 h 838200"/>
              <a:gd name="connsiteX4" fmla="*/ 809625 w 809625"/>
              <a:gd name="connsiteY4" fmla="*/ 823912 h 838200"/>
              <a:gd name="connsiteX0" fmla="*/ 0 w 809625"/>
              <a:gd name="connsiteY0" fmla="*/ 826294 h 826294"/>
              <a:gd name="connsiteX1" fmla="*/ 500063 w 809625"/>
              <a:gd name="connsiteY1" fmla="*/ 0 h 826294"/>
              <a:gd name="connsiteX2" fmla="*/ 490538 w 809625"/>
              <a:gd name="connsiteY2" fmla="*/ 819150 h 826294"/>
              <a:gd name="connsiteX3" fmla="*/ 809625 w 809625"/>
              <a:gd name="connsiteY3" fmla="*/ 819150 h 826294"/>
              <a:gd name="connsiteX4" fmla="*/ 809625 w 809625"/>
              <a:gd name="connsiteY4" fmla="*/ 823912 h 826294"/>
              <a:gd name="connsiteX0" fmla="*/ 0 w 809625"/>
              <a:gd name="connsiteY0" fmla="*/ 816769 h 823912"/>
              <a:gd name="connsiteX1" fmla="*/ 500063 w 809625"/>
              <a:gd name="connsiteY1" fmla="*/ 0 h 823912"/>
              <a:gd name="connsiteX2" fmla="*/ 490538 w 809625"/>
              <a:gd name="connsiteY2" fmla="*/ 819150 h 823912"/>
              <a:gd name="connsiteX3" fmla="*/ 809625 w 809625"/>
              <a:gd name="connsiteY3" fmla="*/ 819150 h 823912"/>
              <a:gd name="connsiteX4" fmla="*/ 809625 w 809625"/>
              <a:gd name="connsiteY4" fmla="*/ 823912 h 823912"/>
              <a:gd name="connsiteX0" fmla="*/ 0 w 809625"/>
              <a:gd name="connsiteY0" fmla="*/ 816769 h 821531"/>
              <a:gd name="connsiteX1" fmla="*/ 500063 w 809625"/>
              <a:gd name="connsiteY1" fmla="*/ 0 h 821531"/>
              <a:gd name="connsiteX2" fmla="*/ 490538 w 809625"/>
              <a:gd name="connsiteY2" fmla="*/ 819150 h 821531"/>
              <a:gd name="connsiteX3" fmla="*/ 809625 w 809625"/>
              <a:gd name="connsiteY3" fmla="*/ 819150 h 821531"/>
              <a:gd name="connsiteX4" fmla="*/ 573881 w 809625"/>
              <a:gd name="connsiteY4" fmla="*/ 821531 h 821531"/>
              <a:gd name="connsiteX0" fmla="*/ 0 w 809625"/>
              <a:gd name="connsiteY0" fmla="*/ 816769 h 819150"/>
              <a:gd name="connsiteX1" fmla="*/ 500063 w 809625"/>
              <a:gd name="connsiteY1" fmla="*/ 0 h 819150"/>
              <a:gd name="connsiteX2" fmla="*/ 490538 w 809625"/>
              <a:gd name="connsiteY2" fmla="*/ 819150 h 819150"/>
              <a:gd name="connsiteX3" fmla="*/ 809625 w 809625"/>
              <a:gd name="connsiteY3" fmla="*/ 819150 h 819150"/>
              <a:gd name="connsiteX4" fmla="*/ 573881 w 809625"/>
              <a:gd name="connsiteY4" fmla="*/ 814388 h 819150"/>
              <a:gd name="connsiteX0" fmla="*/ 0 w 573881"/>
              <a:gd name="connsiteY0" fmla="*/ 816769 h 819150"/>
              <a:gd name="connsiteX1" fmla="*/ 500063 w 573881"/>
              <a:gd name="connsiteY1" fmla="*/ 0 h 819150"/>
              <a:gd name="connsiteX2" fmla="*/ 490538 w 573881"/>
              <a:gd name="connsiteY2" fmla="*/ 819150 h 819150"/>
              <a:gd name="connsiteX3" fmla="*/ 552450 w 573881"/>
              <a:gd name="connsiteY3" fmla="*/ 816769 h 819150"/>
              <a:gd name="connsiteX4" fmla="*/ 573881 w 573881"/>
              <a:gd name="connsiteY4" fmla="*/ 814388 h 819150"/>
              <a:gd name="connsiteX0" fmla="*/ 0 w 852487"/>
              <a:gd name="connsiteY0" fmla="*/ 816769 h 852488"/>
              <a:gd name="connsiteX1" fmla="*/ 500063 w 852487"/>
              <a:gd name="connsiteY1" fmla="*/ 0 h 852488"/>
              <a:gd name="connsiteX2" fmla="*/ 490538 w 852487"/>
              <a:gd name="connsiteY2" fmla="*/ 819150 h 852488"/>
              <a:gd name="connsiteX3" fmla="*/ 552450 w 852487"/>
              <a:gd name="connsiteY3" fmla="*/ 816769 h 852488"/>
              <a:gd name="connsiteX4" fmla="*/ 852487 w 852487"/>
              <a:gd name="connsiteY4" fmla="*/ 852488 h 852488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6769 h 819150"/>
              <a:gd name="connsiteX0" fmla="*/ 0 w 552450"/>
              <a:gd name="connsiteY0" fmla="*/ 816769 h 821531"/>
              <a:gd name="connsiteX1" fmla="*/ 500063 w 552450"/>
              <a:gd name="connsiteY1" fmla="*/ 0 h 821531"/>
              <a:gd name="connsiteX2" fmla="*/ 490538 w 552450"/>
              <a:gd name="connsiteY2" fmla="*/ 819150 h 821531"/>
              <a:gd name="connsiteX3" fmla="*/ 552450 w 552450"/>
              <a:gd name="connsiteY3" fmla="*/ 821531 h 821531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9150 h 819150"/>
              <a:gd name="connsiteX0" fmla="*/ 0 w 612274"/>
              <a:gd name="connsiteY0" fmla="*/ 816769 h 819150"/>
              <a:gd name="connsiteX1" fmla="*/ 500063 w 612274"/>
              <a:gd name="connsiteY1" fmla="*/ 0 h 819150"/>
              <a:gd name="connsiteX2" fmla="*/ 490538 w 612274"/>
              <a:gd name="connsiteY2" fmla="*/ 819150 h 819150"/>
              <a:gd name="connsiteX3" fmla="*/ 612274 w 612274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274" h="819150">
                <a:moveTo>
                  <a:pt x="0" y="816769"/>
                </a:moveTo>
                <a:lnTo>
                  <a:pt x="500063" y="0"/>
                </a:lnTo>
                <a:lnTo>
                  <a:pt x="490538" y="819150"/>
                </a:lnTo>
                <a:lnTo>
                  <a:pt x="612274" y="8191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AF3139F-3DE5-3F7D-6074-07992466F539}"/>
              </a:ext>
            </a:extLst>
          </p:cNvPr>
          <p:cNvCxnSpPr>
            <a:cxnSpLocks/>
          </p:cNvCxnSpPr>
          <p:nvPr/>
        </p:nvCxnSpPr>
        <p:spPr>
          <a:xfrm flipV="1">
            <a:off x="1583137" y="3240547"/>
            <a:ext cx="0" cy="31669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66716F0-E744-1FE7-0221-35E2D09E7158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2400601" y="3152440"/>
            <a:ext cx="1242" cy="3141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7D1799ED-CDA7-A033-7DEF-9596EB795B66}"/>
              </a:ext>
            </a:extLst>
          </p:cNvPr>
          <p:cNvSpPr/>
          <p:nvPr/>
        </p:nvSpPr>
        <p:spPr>
          <a:xfrm>
            <a:off x="4222415" y="2121593"/>
            <a:ext cx="4100768" cy="1600662"/>
          </a:xfrm>
          <a:prstGeom prst="roundRect">
            <a:avLst>
              <a:gd name="adj" fmla="val 2916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B698CA98-50FB-975F-F93C-F7119F1F5812}"/>
              </a:ext>
            </a:extLst>
          </p:cNvPr>
          <p:cNvSpPr/>
          <p:nvPr/>
        </p:nvSpPr>
        <p:spPr>
          <a:xfrm>
            <a:off x="5388773" y="3980452"/>
            <a:ext cx="2934409" cy="981379"/>
          </a:xfrm>
          <a:prstGeom prst="roundRect">
            <a:avLst>
              <a:gd name="adj" fmla="val 4372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45B42EA-1F96-7D5D-19EE-52964212463D}"/>
              </a:ext>
            </a:extLst>
          </p:cNvPr>
          <p:cNvCxnSpPr>
            <a:cxnSpLocks/>
            <a:stCxn id="29" idx="3"/>
            <a:endCxn id="54" idx="1"/>
          </p:cNvCxnSpPr>
          <p:nvPr/>
        </p:nvCxnSpPr>
        <p:spPr>
          <a:xfrm flipV="1">
            <a:off x="4629347" y="4471141"/>
            <a:ext cx="173021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355C79EE-072D-7D2C-9025-7D6A96AD1215}"/>
              </a:ext>
            </a:extLst>
          </p:cNvPr>
          <p:cNvSpPr txBox="1"/>
          <p:nvPr/>
        </p:nvSpPr>
        <p:spPr>
          <a:xfrm>
            <a:off x="4594217" y="4143230"/>
            <a:ext cx="82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InfiniBand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DB7D4D1-480B-9DA7-BED2-D3095F3879E9}"/>
              </a:ext>
            </a:extLst>
          </p:cNvPr>
          <p:cNvSpPr/>
          <p:nvPr/>
        </p:nvSpPr>
        <p:spPr>
          <a:xfrm>
            <a:off x="4802368" y="4356371"/>
            <a:ext cx="413384" cy="229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9C74CCE-FD5D-8B6B-552C-E96FB1E7FBC1}"/>
              </a:ext>
            </a:extLst>
          </p:cNvPr>
          <p:cNvCxnSpPr>
            <a:cxnSpLocks/>
            <a:stCxn id="54" idx="3"/>
            <a:endCxn id="51" idx="1"/>
          </p:cNvCxnSpPr>
          <p:nvPr/>
        </p:nvCxnSpPr>
        <p:spPr>
          <a:xfrm>
            <a:off x="5215752" y="4471141"/>
            <a:ext cx="173021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24507F5B-73DB-B927-A658-F7580465F072}"/>
              </a:ext>
            </a:extLst>
          </p:cNvPr>
          <p:cNvSpPr txBox="1"/>
          <p:nvPr/>
        </p:nvSpPr>
        <p:spPr>
          <a:xfrm>
            <a:off x="4594217" y="4350882"/>
            <a:ext cx="8296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10Gb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851B97FF-BA1F-DC94-ADDF-88DF5E814DB5}"/>
              </a:ext>
            </a:extLst>
          </p:cNvPr>
          <p:cNvSpPr/>
          <p:nvPr/>
        </p:nvSpPr>
        <p:spPr>
          <a:xfrm flipH="1" flipV="1">
            <a:off x="2991078" y="2121591"/>
            <a:ext cx="1179424" cy="1603921"/>
          </a:xfrm>
          <a:prstGeom prst="roundRect">
            <a:avLst>
              <a:gd name="adj" fmla="val 2903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DD30058-7A82-5BF5-A1B9-3C10DCA5708A}"/>
              </a:ext>
            </a:extLst>
          </p:cNvPr>
          <p:cNvSpPr/>
          <p:nvPr/>
        </p:nvSpPr>
        <p:spPr>
          <a:xfrm>
            <a:off x="2100146" y="3016340"/>
            <a:ext cx="603394" cy="229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19396B5-3386-E427-67C7-BBC808CB8D1D}"/>
              </a:ext>
            </a:extLst>
          </p:cNvPr>
          <p:cNvCxnSpPr>
            <a:cxnSpLocks/>
          </p:cNvCxnSpPr>
          <p:nvPr/>
        </p:nvCxnSpPr>
        <p:spPr>
          <a:xfrm>
            <a:off x="2400601" y="2797903"/>
            <a:ext cx="0" cy="22287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0F302394-B7B8-6DF3-C7E0-D92DC355B7B7}"/>
              </a:ext>
            </a:extLst>
          </p:cNvPr>
          <p:cNvSpPr txBox="1"/>
          <p:nvPr/>
        </p:nvSpPr>
        <p:spPr>
          <a:xfrm>
            <a:off x="1989752" y="2953103"/>
            <a:ext cx="829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</a:t>
            </a:r>
          </a:p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Loop-Book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D8DC5E1-C77D-E485-2F1A-258376F1FBE0}"/>
              </a:ext>
            </a:extLst>
          </p:cNvPr>
          <p:cNvSpPr/>
          <p:nvPr/>
        </p:nvSpPr>
        <p:spPr>
          <a:xfrm>
            <a:off x="1287934" y="3009728"/>
            <a:ext cx="603394" cy="229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7AB3506-B43C-CFE3-2230-AF7807EA8E1B}"/>
              </a:ext>
            </a:extLst>
          </p:cNvPr>
          <p:cNvCxnSpPr>
            <a:cxnSpLocks/>
          </p:cNvCxnSpPr>
          <p:nvPr/>
        </p:nvCxnSpPr>
        <p:spPr>
          <a:xfrm flipV="1">
            <a:off x="1585310" y="2797903"/>
            <a:ext cx="0" cy="20754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5D0A0388-EAAD-0251-E4CA-9637E25916BC}"/>
              </a:ext>
            </a:extLst>
          </p:cNvPr>
          <p:cNvSpPr txBox="1"/>
          <p:nvPr/>
        </p:nvSpPr>
        <p:spPr>
          <a:xfrm>
            <a:off x="1174449" y="2957965"/>
            <a:ext cx="829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Cyclic </a:t>
            </a:r>
          </a:p>
          <a:p>
            <a:pPr algn="ctr"/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3A6FD1B-D144-66FB-F82C-819DF816741B}"/>
              </a:ext>
            </a:extLst>
          </p:cNvPr>
          <p:cNvSpPr/>
          <p:nvPr/>
        </p:nvSpPr>
        <p:spPr>
          <a:xfrm>
            <a:off x="3124023" y="2408972"/>
            <a:ext cx="925742" cy="317618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Arrange Chirp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0CC60E2F-F437-A5FE-4D14-844BF0B44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03" b="95455" l="1154" r="9846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9723" y="4086983"/>
            <a:ext cx="457565" cy="464604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3C4CDF40-8649-15AD-F272-02BC01A5ED48}"/>
              </a:ext>
            </a:extLst>
          </p:cNvPr>
          <p:cNvSpPr/>
          <p:nvPr/>
        </p:nvSpPr>
        <p:spPr>
          <a:xfrm>
            <a:off x="6302668" y="4633598"/>
            <a:ext cx="742571" cy="246221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D83DE2C7-AAD0-87C4-4DD3-DD7A659FB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33" b="97143" l="4188" r="9424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8838" y="4090525"/>
            <a:ext cx="359440" cy="461061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F515F2DD-0F2F-8226-EB8C-155E39EEC0FB}"/>
              </a:ext>
            </a:extLst>
          </p:cNvPr>
          <p:cNvSpPr/>
          <p:nvPr/>
        </p:nvSpPr>
        <p:spPr>
          <a:xfrm>
            <a:off x="5467811" y="4633345"/>
            <a:ext cx="742571" cy="246221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Files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E4B20A4-3441-8739-1FDA-43EAF20A4BCB}"/>
              </a:ext>
            </a:extLst>
          </p:cNvPr>
          <p:cNvSpPr/>
          <p:nvPr/>
        </p:nvSpPr>
        <p:spPr>
          <a:xfrm>
            <a:off x="7190276" y="4034289"/>
            <a:ext cx="1074621" cy="246221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Parameter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05D5FB7-CBD9-67AF-B988-CB098A562C68}"/>
              </a:ext>
            </a:extLst>
          </p:cNvPr>
          <p:cNvSpPr/>
          <p:nvPr/>
        </p:nvSpPr>
        <p:spPr>
          <a:xfrm>
            <a:off x="7190276" y="4328886"/>
            <a:ext cx="1074621" cy="246221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ADMM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3D54C29-E2E7-ACAD-9160-57F31F6943A0}"/>
              </a:ext>
            </a:extLst>
          </p:cNvPr>
          <p:cNvSpPr/>
          <p:nvPr/>
        </p:nvSpPr>
        <p:spPr>
          <a:xfrm>
            <a:off x="7186634" y="4633344"/>
            <a:ext cx="1074621" cy="246221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WDFT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A6C907C0-2522-DD6F-2874-B957BAE97CA5}"/>
              </a:ext>
            </a:extLst>
          </p:cNvPr>
          <p:cNvCxnSpPr>
            <a:cxnSpLocks/>
          </p:cNvCxnSpPr>
          <p:nvPr/>
        </p:nvCxnSpPr>
        <p:spPr>
          <a:xfrm>
            <a:off x="6076562" y="4379460"/>
            <a:ext cx="30207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6380455-9664-91BA-D079-292CA6ED63E1}"/>
              </a:ext>
            </a:extLst>
          </p:cNvPr>
          <p:cNvCxnSpPr>
            <a:cxnSpLocks/>
          </p:cNvCxnSpPr>
          <p:nvPr/>
        </p:nvCxnSpPr>
        <p:spPr>
          <a:xfrm>
            <a:off x="6889437" y="4379460"/>
            <a:ext cx="30207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19124563-39FA-8733-C001-7F3B659606FA}"/>
              </a:ext>
            </a:extLst>
          </p:cNvPr>
          <p:cNvSpPr/>
          <p:nvPr/>
        </p:nvSpPr>
        <p:spPr>
          <a:xfrm>
            <a:off x="3124023" y="2913174"/>
            <a:ext cx="925742" cy="716307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24AF4CF2-24BC-4BE5-7074-C75111740933}"/>
              </a:ext>
            </a:extLst>
          </p:cNvPr>
          <p:cNvCxnSpPr>
            <a:cxnSpLocks/>
          </p:cNvCxnSpPr>
          <p:nvPr/>
        </p:nvCxnSpPr>
        <p:spPr>
          <a:xfrm flipH="1" flipV="1">
            <a:off x="4045004" y="3338006"/>
            <a:ext cx="33562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022AB889-A0C5-6746-60E0-679D8996A6DE}"/>
              </a:ext>
            </a:extLst>
          </p:cNvPr>
          <p:cNvSpPr/>
          <p:nvPr/>
        </p:nvSpPr>
        <p:spPr>
          <a:xfrm>
            <a:off x="4363055" y="3086239"/>
            <a:ext cx="1402885" cy="524683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LNA</a:t>
            </a:r>
          </a:p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QY-LNA-0.02/6-SE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D7BF891-74B3-0A50-45B7-732950D8315D}"/>
              </a:ext>
            </a:extLst>
          </p:cNvPr>
          <p:cNvSpPr txBox="1"/>
          <p:nvPr/>
        </p:nvSpPr>
        <p:spPr>
          <a:xfrm>
            <a:off x="3161589" y="3007776"/>
            <a:ext cx="829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MUX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</a:p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52316FF-8AEA-2019-199B-753690D37A9C}"/>
              </a:ext>
            </a:extLst>
          </p:cNvPr>
          <p:cNvSpPr txBox="1"/>
          <p:nvPr/>
        </p:nvSpPr>
        <p:spPr>
          <a:xfrm>
            <a:off x="2812816" y="2122250"/>
            <a:ext cx="1431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IIO Signal Process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A4EB198-F27C-9DC9-75C6-6690CE6DB7EE}"/>
              </a:ext>
            </a:extLst>
          </p:cNvPr>
          <p:cNvCxnSpPr>
            <a:cxnSpLocks/>
          </p:cNvCxnSpPr>
          <p:nvPr/>
        </p:nvCxnSpPr>
        <p:spPr>
          <a:xfrm flipH="1">
            <a:off x="2877445" y="3336941"/>
            <a:ext cx="24657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73E8DB45-1552-4AC0-0061-6A4E4CFAC5D1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2877444" y="2567781"/>
            <a:ext cx="24657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E1F1774F-655E-4F8B-CA57-2DCAFD24D00A}"/>
              </a:ext>
            </a:extLst>
          </p:cNvPr>
          <p:cNvCxnSpPr>
            <a:cxnSpLocks/>
          </p:cNvCxnSpPr>
          <p:nvPr/>
        </p:nvCxnSpPr>
        <p:spPr>
          <a:xfrm>
            <a:off x="4049765" y="2567781"/>
            <a:ext cx="31329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79650EC0-8FE9-BF32-D44C-071B8D11F298}"/>
              </a:ext>
            </a:extLst>
          </p:cNvPr>
          <p:cNvSpPr/>
          <p:nvPr/>
        </p:nvSpPr>
        <p:spPr>
          <a:xfrm>
            <a:off x="1278268" y="3466121"/>
            <a:ext cx="603394" cy="229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: 形状 82">
            <a:extLst>
              <a:ext uri="{FF2B5EF4-FFF2-40B4-BE49-F238E27FC236}">
                <a16:creationId xmlns:a16="http://schemas.microsoft.com/office/drawing/2014/main" id="{F8AF41C5-888C-FF7B-42BD-83BB7CA7A8DB}"/>
              </a:ext>
            </a:extLst>
          </p:cNvPr>
          <p:cNvSpPr/>
          <p:nvPr/>
        </p:nvSpPr>
        <p:spPr>
          <a:xfrm>
            <a:off x="1330029" y="3523967"/>
            <a:ext cx="97485" cy="122278"/>
          </a:xfrm>
          <a:custGeom>
            <a:avLst/>
            <a:gdLst>
              <a:gd name="connsiteX0" fmla="*/ 0 w 809625"/>
              <a:gd name="connsiteY0" fmla="*/ 838200 h 838200"/>
              <a:gd name="connsiteX1" fmla="*/ 500063 w 809625"/>
              <a:gd name="connsiteY1" fmla="*/ 0 h 838200"/>
              <a:gd name="connsiteX2" fmla="*/ 490538 w 809625"/>
              <a:gd name="connsiteY2" fmla="*/ 819150 h 838200"/>
              <a:gd name="connsiteX3" fmla="*/ 809625 w 809625"/>
              <a:gd name="connsiteY3" fmla="*/ 819150 h 838200"/>
              <a:gd name="connsiteX4" fmla="*/ 809625 w 809625"/>
              <a:gd name="connsiteY4" fmla="*/ 823912 h 838200"/>
              <a:gd name="connsiteX0" fmla="*/ 0 w 809625"/>
              <a:gd name="connsiteY0" fmla="*/ 826294 h 826294"/>
              <a:gd name="connsiteX1" fmla="*/ 500063 w 809625"/>
              <a:gd name="connsiteY1" fmla="*/ 0 h 826294"/>
              <a:gd name="connsiteX2" fmla="*/ 490538 w 809625"/>
              <a:gd name="connsiteY2" fmla="*/ 819150 h 826294"/>
              <a:gd name="connsiteX3" fmla="*/ 809625 w 809625"/>
              <a:gd name="connsiteY3" fmla="*/ 819150 h 826294"/>
              <a:gd name="connsiteX4" fmla="*/ 809625 w 809625"/>
              <a:gd name="connsiteY4" fmla="*/ 823912 h 826294"/>
              <a:gd name="connsiteX0" fmla="*/ 0 w 809625"/>
              <a:gd name="connsiteY0" fmla="*/ 816769 h 823912"/>
              <a:gd name="connsiteX1" fmla="*/ 500063 w 809625"/>
              <a:gd name="connsiteY1" fmla="*/ 0 h 823912"/>
              <a:gd name="connsiteX2" fmla="*/ 490538 w 809625"/>
              <a:gd name="connsiteY2" fmla="*/ 819150 h 823912"/>
              <a:gd name="connsiteX3" fmla="*/ 809625 w 809625"/>
              <a:gd name="connsiteY3" fmla="*/ 819150 h 823912"/>
              <a:gd name="connsiteX4" fmla="*/ 809625 w 809625"/>
              <a:gd name="connsiteY4" fmla="*/ 823912 h 823912"/>
              <a:gd name="connsiteX0" fmla="*/ 0 w 809625"/>
              <a:gd name="connsiteY0" fmla="*/ 816769 h 821531"/>
              <a:gd name="connsiteX1" fmla="*/ 500063 w 809625"/>
              <a:gd name="connsiteY1" fmla="*/ 0 h 821531"/>
              <a:gd name="connsiteX2" fmla="*/ 490538 w 809625"/>
              <a:gd name="connsiteY2" fmla="*/ 819150 h 821531"/>
              <a:gd name="connsiteX3" fmla="*/ 809625 w 809625"/>
              <a:gd name="connsiteY3" fmla="*/ 819150 h 821531"/>
              <a:gd name="connsiteX4" fmla="*/ 573881 w 809625"/>
              <a:gd name="connsiteY4" fmla="*/ 821531 h 821531"/>
              <a:gd name="connsiteX0" fmla="*/ 0 w 809625"/>
              <a:gd name="connsiteY0" fmla="*/ 816769 h 819150"/>
              <a:gd name="connsiteX1" fmla="*/ 500063 w 809625"/>
              <a:gd name="connsiteY1" fmla="*/ 0 h 819150"/>
              <a:gd name="connsiteX2" fmla="*/ 490538 w 809625"/>
              <a:gd name="connsiteY2" fmla="*/ 819150 h 819150"/>
              <a:gd name="connsiteX3" fmla="*/ 809625 w 809625"/>
              <a:gd name="connsiteY3" fmla="*/ 819150 h 819150"/>
              <a:gd name="connsiteX4" fmla="*/ 573881 w 809625"/>
              <a:gd name="connsiteY4" fmla="*/ 814388 h 819150"/>
              <a:gd name="connsiteX0" fmla="*/ 0 w 573881"/>
              <a:gd name="connsiteY0" fmla="*/ 816769 h 819150"/>
              <a:gd name="connsiteX1" fmla="*/ 500063 w 573881"/>
              <a:gd name="connsiteY1" fmla="*/ 0 h 819150"/>
              <a:gd name="connsiteX2" fmla="*/ 490538 w 573881"/>
              <a:gd name="connsiteY2" fmla="*/ 819150 h 819150"/>
              <a:gd name="connsiteX3" fmla="*/ 552450 w 573881"/>
              <a:gd name="connsiteY3" fmla="*/ 816769 h 819150"/>
              <a:gd name="connsiteX4" fmla="*/ 573881 w 573881"/>
              <a:gd name="connsiteY4" fmla="*/ 814388 h 819150"/>
              <a:gd name="connsiteX0" fmla="*/ 0 w 852487"/>
              <a:gd name="connsiteY0" fmla="*/ 816769 h 852488"/>
              <a:gd name="connsiteX1" fmla="*/ 500063 w 852487"/>
              <a:gd name="connsiteY1" fmla="*/ 0 h 852488"/>
              <a:gd name="connsiteX2" fmla="*/ 490538 w 852487"/>
              <a:gd name="connsiteY2" fmla="*/ 819150 h 852488"/>
              <a:gd name="connsiteX3" fmla="*/ 552450 w 852487"/>
              <a:gd name="connsiteY3" fmla="*/ 816769 h 852488"/>
              <a:gd name="connsiteX4" fmla="*/ 852487 w 852487"/>
              <a:gd name="connsiteY4" fmla="*/ 852488 h 852488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6769 h 819150"/>
              <a:gd name="connsiteX0" fmla="*/ 0 w 552450"/>
              <a:gd name="connsiteY0" fmla="*/ 816769 h 821531"/>
              <a:gd name="connsiteX1" fmla="*/ 500063 w 552450"/>
              <a:gd name="connsiteY1" fmla="*/ 0 h 821531"/>
              <a:gd name="connsiteX2" fmla="*/ 490538 w 552450"/>
              <a:gd name="connsiteY2" fmla="*/ 819150 h 821531"/>
              <a:gd name="connsiteX3" fmla="*/ 552450 w 552450"/>
              <a:gd name="connsiteY3" fmla="*/ 821531 h 821531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9150 h 819150"/>
              <a:gd name="connsiteX0" fmla="*/ 0 w 612274"/>
              <a:gd name="connsiteY0" fmla="*/ 816769 h 819150"/>
              <a:gd name="connsiteX1" fmla="*/ 500063 w 612274"/>
              <a:gd name="connsiteY1" fmla="*/ 0 h 819150"/>
              <a:gd name="connsiteX2" fmla="*/ 490538 w 612274"/>
              <a:gd name="connsiteY2" fmla="*/ 819150 h 819150"/>
              <a:gd name="connsiteX3" fmla="*/ 612274 w 612274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274" h="819150">
                <a:moveTo>
                  <a:pt x="0" y="816769"/>
                </a:moveTo>
                <a:lnTo>
                  <a:pt x="500063" y="0"/>
                </a:lnTo>
                <a:lnTo>
                  <a:pt x="490538" y="819150"/>
                </a:lnTo>
                <a:lnTo>
                  <a:pt x="612274" y="8191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2A89E8C-2A6F-4CE4-06D7-E82726846A26}"/>
              </a:ext>
            </a:extLst>
          </p:cNvPr>
          <p:cNvSpPr/>
          <p:nvPr/>
        </p:nvSpPr>
        <p:spPr>
          <a:xfrm>
            <a:off x="1427514" y="3526348"/>
            <a:ext cx="97485" cy="122278"/>
          </a:xfrm>
          <a:custGeom>
            <a:avLst/>
            <a:gdLst>
              <a:gd name="connsiteX0" fmla="*/ 0 w 809625"/>
              <a:gd name="connsiteY0" fmla="*/ 838200 h 838200"/>
              <a:gd name="connsiteX1" fmla="*/ 500063 w 809625"/>
              <a:gd name="connsiteY1" fmla="*/ 0 h 838200"/>
              <a:gd name="connsiteX2" fmla="*/ 490538 w 809625"/>
              <a:gd name="connsiteY2" fmla="*/ 819150 h 838200"/>
              <a:gd name="connsiteX3" fmla="*/ 809625 w 809625"/>
              <a:gd name="connsiteY3" fmla="*/ 819150 h 838200"/>
              <a:gd name="connsiteX4" fmla="*/ 809625 w 809625"/>
              <a:gd name="connsiteY4" fmla="*/ 823912 h 838200"/>
              <a:gd name="connsiteX0" fmla="*/ 0 w 809625"/>
              <a:gd name="connsiteY0" fmla="*/ 826294 h 826294"/>
              <a:gd name="connsiteX1" fmla="*/ 500063 w 809625"/>
              <a:gd name="connsiteY1" fmla="*/ 0 h 826294"/>
              <a:gd name="connsiteX2" fmla="*/ 490538 w 809625"/>
              <a:gd name="connsiteY2" fmla="*/ 819150 h 826294"/>
              <a:gd name="connsiteX3" fmla="*/ 809625 w 809625"/>
              <a:gd name="connsiteY3" fmla="*/ 819150 h 826294"/>
              <a:gd name="connsiteX4" fmla="*/ 809625 w 809625"/>
              <a:gd name="connsiteY4" fmla="*/ 823912 h 826294"/>
              <a:gd name="connsiteX0" fmla="*/ 0 w 809625"/>
              <a:gd name="connsiteY0" fmla="*/ 816769 h 823912"/>
              <a:gd name="connsiteX1" fmla="*/ 500063 w 809625"/>
              <a:gd name="connsiteY1" fmla="*/ 0 h 823912"/>
              <a:gd name="connsiteX2" fmla="*/ 490538 w 809625"/>
              <a:gd name="connsiteY2" fmla="*/ 819150 h 823912"/>
              <a:gd name="connsiteX3" fmla="*/ 809625 w 809625"/>
              <a:gd name="connsiteY3" fmla="*/ 819150 h 823912"/>
              <a:gd name="connsiteX4" fmla="*/ 809625 w 809625"/>
              <a:gd name="connsiteY4" fmla="*/ 823912 h 823912"/>
              <a:gd name="connsiteX0" fmla="*/ 0 w 809625"/>
              <a:gd name="connsiteY0" fmla="*/ 816769 h 821531"/>
              <a:gd name="connsiteX1" fmla="*/ 500063 w 809625"/>
              <a:gd name="connsiteY1" fmla="*/ 0 h 821531"/>
              <a:gd name="connsiteX2" fmla="*/ 490538 w 809625"/>
              <a:gd name="connsiteY2" fmla="*/ 819150 h 821531"/>
              <a:gd name="connsiteX3" fmla="*/ 809625 w 809625"/>
              <a:gd name="connsiteY3" fmla="*/ 819150 h 821531"/>
              <a:gd name="connsiteX4" fmla="*/ 573881 w 809625"/>
              <a:gd name="connsiteY4" fmla="*/ 821531 h 821531"/>
              <a:gd name="connsiteX0" fmla="*/ 0 w 809625"/>
              <a:gd name="connsiteY0" fmla="*/ 816769 h 819150"/>
              <a:gd name="connsiteX1" fmla="*/ 500063 w 809625"/>
              <a:gd name="connsiteY1" fmla="*/ 0 h 819150"/>
              <a:gd name="connsiteX2" fmla="*/ 490538 w 809625"/>
              <a:gd name="connsiteY2" fmla="*/ 819150 h 819150"/>
              <a:gd name="connsiteX3" fmla="*/ 809625 w 809625"/>
              <a:gd name="connsiteY3" fmla="*/ 819150 h 819150"/>
              <a:gd name="connsiteX4" fmla="*/ 573881 w 809625"/>
              <a:gd name="connsiteY4" fmla="*/ 814388 h 819150"/>
              <a:gd name="connsiteX0" fmla="*/ 0 w 573881"/>
              <a:gd name="connsiteY0" fmla="*/ 816769 h 819150"/>
              <a:gd name="connsiteX1" fmla="*/ 500063 w 573881"/>
              <a:gd name="connsiteY1" fmla="*/ 0 h 819150"/>
              <a:gd name="connsiteX2" fmla="*/ 490538 w 573881"/>
              <a:gd name="connsiteY2" fmla="*/ 819150 h 819150"/>
              <a:gd name="connsiteX3" fmla="*/ 552450 w 573881"/>
              <a:gd name="connsiteY3" fmla="*/ 816769 h 819150"/>
              <a:gd name="connsiteX4" fmla="*/ 573881 w 573881"/>
              <a:gd name="connsiteY4" fmla="*/ 814388 h 819150"/>
              <a:gd name="connsiteX0" fmla="*/ 0 w 852487"/>
              <a:gd name="connsiteY0" fmla="*/ 816769 h 852488"/>
              <a:gd name="connsiteX1" fmla="*/ 500063 w 852487"/>
              <a:gd name="connsiteY1" fmla="*/ 0 h 852488"/>
              <a:gd name="connsiteX2" fmla="*/ 490538 w 852487"/>
              <a:gd name="connsiteY2" fmla="*/ 819150 h 852488"/>
              <a:gd name="connsiteX3" fmla="*/ 552450 w 852487"/>
              <a:gd name="connsiteY3" fmla="*/ 816769 h 852488"/>
              <a:gd name="connsiteX4" fmla="*/ 852487 w 852487"/>
              <a:gd name="connsiteY4" fmla="*/ 852488 h 852488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6769 h 819150"/>
              <a:gd name="connsiteX0" fmla="*/ 0 w 552450"/>
              <a:gd name="connsiteY0" fmla="*/ 816769 h 821531"/>
              <a:gd name="connsiteX1" fmla="*/ 500063 w 552450"/>
              <a:gd name="connsiteY1" fmla="*/ 0 h 821531"/>
              <a:gd name="connsiteX2" fmla="*/ 490538 w 552450"/>
              <a:gd name="connsiteY2" fmla="*/ 819150 h 821531"/>
              <a:gd name="connsiteX3" fmla="*/ 552450 w 552450"/>
              <a:gd name="connsiteY3" fmla="*/ 821531 h 821531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9150 h 819150"/>
              <a:gd name="connsiteX0" fmla="*/ 0 w 612274"/>
              <a:gd name="connsiteY0" fmla="*/ 816769 h 819150"/>
              <a:gd name="connsiteX1" fmla="*/ 500063 w 612274"/>
              <a:gd name="connsiteY1" fmla="*/ 0 h 819150"/>
              <a:gd name="connsiteX2" fmla="*/ 490538 w 612274"/>
              <a:gd name="connsiteY2" fmla="*/ 819150 h 819150"/>
              <a:gd name="connsiteX3" fmla="*/ 612274 w 612274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274" h="819150">
                <a:moveTo>
                  <a:pt x="0" y="816769"/>
                </a:moveTo>
                <a:lnTo>
                  <a:pt x="500063" y="0"/>
                </a:lnTo>
                <a:lnTo>
                  <a:pt x="490538" y="819150"/>
                </a:lnTo>
                <a:lnTo>
                  <a:pt x="612274" y="8191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任意多边形: 形状 84">
            <a:extLst>
              <a:ext uri="{FF2B5EF4-FFF2-40B4-BE49-F238E27FC236}">
                <a16:creationId xmlns:a16="http://schemas.microsoft.com/office/drawing/2014/main" id="{E0CFB20A-E3F5-5E29-4934-93EFB244AB28}"/>
              </a:ext>
            </a:extLst>
          </p:cNvPr>
          <p:cNvSpPr/>
          <p:nvPr/>
        </p:nvSpPr>
        <p:spPr>
          <a:xfrm>
            <a:off x="1524999" y="3528343"/>
            <a:ext cx="97485" cy="122278"/>
          </a:xfrm>
          <a:custGeom>
            <a:avLst/>
            <a:gdLst>
              <a:gd name="connsiteX0" fmla="*/ 0 w 809625"/>
              <a:gd name="connsiteY0" fmla="*/ 838200 h 838200"/>
              <a:gd name="connsiteX1" fmla="*/ 500063 w 809625"/>
              <a:gd name="connsiteY1" fmla="*/ 0 h 838200"/>
              <a:gd name="connsiteX2" fmla="*/ 490538 w 809625"/>
              <a:gd name="connsiteY2" fmla="*/ 819150 h 838200"/>
              <a:gd name="connsiteX3" fmla="*/ 809625 w 809625"/>
              <a:gd name="connsiteY3" fmla="*/ 819150 h 838200"/>
              <a:gd name="connsiteX4" fmla="*/ 809625 w 809625"/>
              <a:gd name="connsiteY4" fmla="*/ 823912 h 838200"/>
              <a:gd name="connsiteX0" fmla="*/ 0 w 809625"/>
              <a:gd name="connsiteY0" fmla="*/ 826294 h 826294"/>
              <a:gd name="connsiteX1" fmla="*/ 500063 w 809625"/>
              <a:gd name="connsiteY1" fmla="*/ 0 h 826294"/>
              <a:gd name="connsiteX2" fmla="*/ 490538 w 809625"/>
              <a:gd name="connsiteY2" fmla="*/ 819150 h 826294"/>
              <a:gd name="connsiteX3" fmla="*/ 809625 w 809625"/>
              <a:gd name="connsiteY3" fmla="*/ 819150 h 826294"/>
              <a:gd name="connsiteX4" fmla="*/ 809625 w 809625"/>
              <a:gd name="connsiteY4" fmla="*/ 823912 h 826294"/>
              <a:gd name="connsiteX0" fmla="*/ 0 w 809625"/>
              <a:gd name="connsiteY0" fmla="*/ 816769 h 823912"/>
              <a:gd name="connsiteX1" fmla="*/ 500063 w 809625"/>
              <a:gd name="connsiteY1" fmla="*/ 0 h 823912"/>
              <a:gd name="connsiteX2" fmla="*/ 490538 w 809625"/>
              <a:gd name="connsiteY2" fmla="*/ 819150 h 823912"/>
              <a:gd name="connsiteX3" fmla="*/ 809625 w 809625"/>
              <a:gd name="connsiteY3" fmla="*/ 819150 h 823912"/>
              <a:gd name="connsiteX4" fmla="*/ 809625 w 809625"/>
              <a:gd name="connsiteY4" fmla="*/ 823912 h 823912"/>
              <a:gd name="connsiteX0" fmla="*/ 0 w 809625"/>
              <a:gd name="connsiteY0" fmla="*/ 816769 h 821531"/>
              <a:gd name="connsiteX1" fmla="*/ 500063 w 809625"/>
              <a:gd name="connsiteY1" fmla="*/ 0 h 821531"/>
              <a:gd name="connsiteX2" fmla="*/ 490538 w 809625"/>
              <a:gd name="connsiteY2" fmla="*/ 819150 h 821531"/>
              <a:gd name="connsiteX3" fmla="*/ 809625 w 809625"/>
              <a:gd name="connsiteY3" fmla="*/ 819150 h 821531"/>
              <a:gd name="connsiteX4" fmla="*/ 573881 w 809625"/>
              <a:gd name="connsiteY4" fmla="*/ 821531 h 821531"/>
              <a:gd name="connsiteX0" fmla="*/ 0 w 809625"/>
              <a:gd name="connsiteY0" fmla="*/ 816769 h 819150"/>
              <a:gd name="connsiteX1" fmla="*/ 500063 w 809625"/>
              <a:gd name="connsiteY1" fmla="*/ 0 h 819150"/>
              <a:gd name="connsiteX2" fmla="*/ 490538 w 809625"/>
              <a:gd name="connsiteY2" fmla="*/ 819150 h 819150"/>
              <a:gd name="connsiteX3" fmla="*/ 809625 w 809625"/>
              <a:gd name="connsiteY3" fmla="*/ 819150 h 819150"/>
              <a:gd name="connsiteX4" fmla="*/ 573881 w 809625"/>
              <a:gd name="connsiteY4" fmla="*/ 814388 h 819150"/>
              <a:gd name="connsiteX0" fmla="*/ 0 w 573881"/>
              <a:gd name="connsiteY0" fmla="*/ 816769 h 819150"/>
              <a:gd name="connsiteX1" fmla="*/ 500063 w 573881"/>
              <a:gd name="connsiteY1" fmla="*/ 0 h 819150"/>
              <a:gd name="connsiteX2" fmla="*/ 490538 w 573881"/>
              <a:gd name="connsiteY2" fmla="*/ 819150 h 819150"/>
              <a:gd name="connsiteX3" fmla="*/ 552450 w 573881"/>
              <a:gd name="connsiteY3" fmla="*/ 816769 h 819150"/>
              <a:gd name="connsiteX4" fmla="*/ 573881 w 573881"/>
              <a:gd name="connsiteY4" fmla="*/ 814388 h 819150"/>
              <a:gd name="connsiteX0" fmla="*/ 0 w 852487"/>
              <a:gd name="connsiteY0" fmla="*/ 816769 h 852488"/>
              <a:gd name="connsiteX1" fmla="*/ 500063 w 852487"/>
              <a:gd name="connsiteY1" fmla="*/ 0 h 852488"/>
              <a:gd name="connsiteX2" fmla="*/ 490538 w 852487"/>
              <a:gd name="connsiteY2" fmla="*/ 819150 h 852488"/>
              <a:gd name="connsiteX3" fmla="*/ 552450 w 852487"/>
              <a:gd name="connsiteY3" fmla="*/ 816769 h 852488"/>
              <a:gd name="connsiteX4" fmla="*/ 852487 w 852487"/>
              <a:gd name="connsiteY4" fmla="*/ 852488 h 852488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6769 h 819150"/>
              <a:gd name="connsiteX0" fmla="*/ 0 w 552450"/>
              <a:gd name="connsiteY0" fmla="*/ 816769 h 821531"/>
              <a:gd name="connsiteX1" fmla="*/ 500063 w 552450"/>
              <a:gd name="connsiteY1" fmla="*/ 0 h 821531"/>
              <a:gd name="connsiteX2" fmla="*/ 490538 w 552450"/>
              <a:gd name="connsiteY2" fmla="*/ 819150 h 821531"/>
              <a:gd name="connsiteX3" fmla="*/ 552450 w 552450"/>
              <a:gd name="connsiteY3" fmla="*/ 821531 h 821531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9150 h 819150"/>
              <a:gd name="connsiteX0" fmla="*/ 0 w 612274"/>
              <a:gd name="connsiteY0" fmla="*/ 816769 h 819150"/>
              <a:gd name="connsiteX1" fmla="*/ 500063 w 612274"/>
              <a:gd name="connsiteY1" fmla="*/ 0 h 819150"/>
              <a:gd name="connsiteX2" fmla="*/ 490538 w 612274"/>
              <a:gd name="connsiteY2" fmla="*/ 819150 h 819150"/>
              <a:gd name="connsiteX3" fmla="*/ 612274 w 612274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274" h="819150">
                <a:moveTo>
                  <a:pt x="0" y="816769"/>
                </a:moveTo>
                <a:lnTo>
                  <a:pt x="500063" y="0"/>
                </a:lnTo>
                <a:lnTo>
                  <a:pt x="490538" y="819150"/>
                </a:lnTo>
                <a:lnTo>
                  <a:pt x="612274" y="8191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4A11C182-F834-C06B-B4E8-D72AA6B80994}"/>
              </a:ext>
            </a:extLst>
          </p:cNvPr>
          <p:cNvSpPr/>
          <p:nvPr/>
        </p:nvSpPr>
        <p:spPr>
          <a:xfrm>
            <a:off x="1622484" y="3528343"/>
            <a:ext cx="97485" cy="122278"/>
          </a:xfrm>
          <a:custGeom>
            <a:avLst/>
            <a:gdLst>
              <a:gd name="connsiteX0" fmla="*/ 0 w 809625"/>
              <a:gd name="connsiteY0" fmla="*/ 838200 h 838200"/>
              <a:gd name="connsiteX1" fmla="*/ 500063 w 809625"/>
              <a:gd name="connsiteY1" fmla="*/ 0 h 838200"/>
              <a:gd name="connsiteX2" fmla="*/ 490538 w 809625"/>
              <a:gd name="connsiteY2" fmla="*/ 819150 h 838200"/>
              <a:gd name="connsiteX3" fmla="*/ 809625 w 809625"/>
              <a:gd name="connsiteY3" fmla="*/ 819150 h 838200"/>
              <a:gd name="connsiteX4" fmla="*/ 809625 w 809625"/>
              <a:gd name="connsiteY4" fmla="*/ 823912 h 838200"/>
              <a:gd name="connsiteX0" fmla="*/ 0 w 809625"/>
              <a:gd name="connsiteY0" fmla="*/ 826294 h 826294"/>
              <a:gd name="connsiteX1" fmla="*/ 500063 w 809625"/>
              <a:gd name="connsiteY1" fmla="*/ 0 h 826294"/>
              <a:gd name="connsiteX2" fmla="*/ 490538 w 809625"/>
              <a:gd name="connsiteY2" fmla="*/ 819150 h 826294"/>
              <a:gd name="connsiteX3" fmla="*/ 809625 w 809625"/>
              <a:gd name="connsiteY3" fmla="*/ 819150 h 826294"/>
              <a:gd name="connsiteX4" fmla="*/ 809625 w 809625"/>
              <a:gd name="connsiteY4" fmla="*/ 823912 h 826294"/>
              <a:gd name="connsiteX0" fmla="*/ 0 w 809625"/>
              <a:gd name="connsiteY0" fmla="*/ 816769 h 823912"/>
              <a:gd name="connsiteX1" fmla="*/ 500063 w 809625"/>
              <a:gd name="connsiteY1" fmla="*/ 0 h 823912"/>
              <a:gd name="connsiteX2" fmla="*/ 490538 w 809625"/>
              <a:gd name="connsiteY2" fmla="*/ 819150 h 823912"/>
              <a:gd name="connsiteX3" fmla="*/ 809625 w 809625"/>
              <a:gd name="connsiteY3" fmla="*/ 819150 h 823912"/>
              <a:gd name="connsiteX4" fmla="*/ 809625 w 809625"/>
              <a:gd name="connsiteY4" fmla="*/ 823912 h 823912"/>
              <a:gd name="connsiteX0" fmla="*/ 0 w 809625"/>
              <a:gd name="connsiteY0" fmla="*/ 816769 h 821531"/>
              <a:gd name="connsiteX1" fmla="*/ 500063 w 809625"/>
              <a:gd name="connsiteY1" fmla="*/ 0 h 821531"/>
              <a:gd name="connsiteX2" fmla="*/ 490538 w 809625"/>
              <a:gd name="connsiteY2" fmla="*/ 819150 h 821531"/>
              <a:gd name="connsiteX3" fmla="*/ 809625 w 809625"/>
              <a:gd name="connsiteY3" fmla="*/ 819150 h 821531"/>
              <a:gd name="connsiteX4" fmla="*/ 573881 w 809625"/>
              <a:gd name="connsiteY4" fmla="*/ 821531 h 821531"/>
              <a:gd name="connsiteX0" fmla="*/ 0 w 809625"/>
              <a:gd name="connsiteY0" fmla="*/ 816769 h 819150"/>
              <a:gd name="connsiteX1" fmla="*/ 500063 w 809625"/>
              <a:gd name="connsiteY1" fmla="*/ 0 h 819150"/>
              <a:gd name="connsiteX2" fmla="*/ 490538 w 809625"/>
              <a:gd name="connsiteY2" fmla="*/ 819150 h 819150"/>
              <a:gd name="connsiteX3" fmla="*/ 809625 w 809625"/>
              <a:gd name="connsiteY3" fmla="*/ 819150 h 819150"/>
              <a:gd name="connsiteX4" fmla="*/ 573881 w 809625"/>
              <a:gd name="connsiteY4" fmla="*/ 814388 h 819150"/>
              <a:gd name="connsiteX0" fmla="*/ 0 w 573881"/>
              <a:gd name="connsiteY0" fmla="*/ 816769 h 819150"/>
              <a:gd name="connsiteX1" fmla="*/ 500063 w 573881"/>
              <a:gd name="connsiteY1" fmla="*/ 0 h 819150"/>
              <a:gd name="connsiteX2" fmla="*/ 490538 w 573881"/>
              <a:gd name="connsiteY2" fmla="*/ 819150 h 819150"/>
              <a:gd name="connsiteX3" fmla="*/ 552450 w 573881"/>
              <a:gd name="connsiteY3" fmla="*/ 816769 h 819150"/>
              <a:gd name="connsiteX4" fmla="*/ 573881 w 573881"/>
              <a:gd name="connsiteY4" fmla="*/ 814388 h 819150"/>
              <a:gd name="connsiteX0" fmla="*/ 0 w 852487"/>
              <a:gd name="connsiteY0" fmla="*/ 816769 h 852488"/>
              <a:gd name="connsiteX1" fmla="*/ 500063 w 852487"/>
              <a:gd name="connsiteY1" fmla="*/ 0 h 852488"/>
              <a:gd name="connsiteX2" fmla="*/ 490538 w 852487"/>
              <a:gd name="connsiteY2" fmla="*/ 819150 h 852488"/>
              <a:gd name="connsiteX3" fmla="*/ 552450 w 852487"/>
              <a:gd name="connsiteY3" fmla="*/ 816769 h 852488"/>
              <a:gd name="connsiteX4" fmla="*/ 852487 w 852487"/>
              <a:gd name="connsiteY4" fmla="*/ 852488 h 852488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6769 h 819150"/>
              <a:gd name="connsiteX0" fmla="*/ 0 w 552450"/>
              <a:gd name="connsiteY0" fmla="*/ 816769 h 821531"/>
              <a:gd name="connsiteX1" fmla="*/ 500063 w 552450"/>
              <a:gd name="connsiteY1" fmla="*/ 0 h 821531"/>
              <a:gd name="connsiteX2" fmla="*/ 490538 w 552450"/>
              <a:gd name="connsiteY2" fmla="*/ 819150 h 821531"/>
              <a:gd name="connsiteX3" fmla="*/ 552450 w 552450"/>
              <a:gd name="connsiteY3" fmla="*/ 821531 h 821531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9150 h 819150"/>
              <a:gd name="connsiteX0" fmla="*/ 0 w 612274"/>
              <a:gd name="connsiteY0" fmla="*/ 816769 h 819150"/>
              <a:gd name="connsiteX1" fmla="*/ 500063 w 612274"/>
              <a:gd name="connsiteY1" fmla="*/ 0 h 819150"/>
              <a:gd name="connsiteX2" fmla="*/ 490538 w 612274"/>
              <a:gd name="connsiteY2" fmla="*/ 819150 h 819150"/>
              <a:gd name="connsiteX3" fmla="*/ 612274 w 612274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274" h="819150">
                <a:moveTo>
                  <a:pt x="0" y="816769"/>
                </a:moveTo>
                <a:lnTo>
                  <a:pt x="500063" y="0"/>
                </a:lnTo>
                <a:lnTo>
                  <a:pt x="490538" y="819150"/>
                </a:lnTo>
                <a:lnTo>
                  <a:pt x="612274" y="8191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任意多边形: 形状 86">
            <a:extLst>
              <a:ext uri="{FF2B5EF4-FFF2-40B4-BE49-F238E27FC236}">
                <a16:creationId xmlns:a16="http://schemas.microsoft.com/office/drawing/2014/main" id="{B174E7BF-6B41-7045-058C-102493EF5750}"/>
              </a:ext>
            </a:extLst>
          </p:cNvPr>
          <p:cNvSpPr/>
          <p:nvPr/>
        </p:nvSpPr>
        <p:spPr>
          <a:xfrm>
            <a:off x="1718509" y="3528343"/>
            <a:ext cx="97485" cy="122278"/>
          </a:xfrm>
          <a:custGeom>
            <a:avLst/>
            <a:gdLst>
              <a:gd name="connsiteX0" fmla="*/ 0 w 809625"/>
              <a:gd name="connsiteY0" fmla="*/ 838200 h 838200"/>
              <a:gd name="connsiteX1" fmla="*/ 500063 w 809625"/>
              <a:gd name="connsiteY1" fmla="*/ 0 h 838200"/>
              <a:gd name="connsiteX2" fmla="*/ 490538 w 809625"/>
              <a:gd name="connsiteY2" fmla="*/ 819150 h 838200"/>
              <a:gd name="connsiteX3" fmla="*/ 809625 w 809625"/>
              <a:gd name="connsiteY3" fmla="*/ 819150 h 838200"/>
              <a:gd name="connsiteX4" fmla="*/ 809625 w 809625"/>
              <a:gd name="connsiteY4" fmla="*/ 823912 h 838200"/>
              <a:gd name="connsiteX0" fmla="*/ 0 w 809625"/>
              <a:gd name="connsiteY0" fmla="*/ 826294 h 826294"/>
              <a:gd name="connsiteX1" fmla="*/ 500063 w 809625"/>
              <a:gd name="connsiteY1" fmla="*/ 0 h 826294"/>
              <a:gd name="connsiteX2" fmla="*/ 490538 w 809625"/>
              <a:gd name="connsiteY2" fmla="*/ 819150 h 826294"/>
              <a:gd name="connsiteX3" fmla="*/ 809625 w 809625"/>
              <a:gd name="connsiteY3" fmla="*/ 819150 h 826294"/>
              <a:gd name="connsiteX4" fmla="*/ 809625 w 809625"/>
              <a:gd name="connsiteY4" fmla="*/ 823912 h 826294"/>
              <a:gd name="connsiteX0" fmla="*/ 0 w 809625"/>
              <a:gd name="connsiteY0" fmla="*/ 816769 h 823912"/>
              <a:gd name="connsiteX1" fmla="*/ 500063 w 809625"/>
              <a:gd name="connsiteY1" fmla="*/ 0 h 823912"/>
              <a:gd name="connsiteX2" fmla="*/ 490538 w 809625"/>
              <a:gd name="connsiteY2" fmla="*/ 819150 h 823912"/>
              <a:gd name="connsiteX3" fmla="*/ 809625 w 809625"/>
              <a:gd name="connsiteY3" fmla="*/ 819150 h 823912"/>
              <a:gd name="connsiteX4" fmla="*/ 809625 w 809625"/>
              <a:gd name="connsiteY4" fmla="*/ 823912 h 823912"/>
              <a:gd name="connsiteX0" fmla="*/ 0 w 809625"/>
              <a:gd name="connsiteY0" fmla="*/ 816769 h 821531"/>
              <a:gd name="connsiteX1" fmla="*/ 500063 w 809625"/>
              <a:gd name="connsiteY1" fmla="*/ 0 h 821531"/>
              <a:gd name="connsiteX2" fmla="*/ 490538 w 809625"/>
              <a:gd name="connsiteY2" fmla="*/ 819150 h 821531"/>
              <a:gd name="connsiteX3" fmla="*/ 809625 w 809625"/>
              <a:gd name="connsiteY3" fmla="*/ 819150 h 821531"/>
              <a:gd name="connsiteX4" fmla="*/ 573881 w 809625"/>
              <a:gd name="connsiteY4" fmla="*/ 821531 h 821531"/>
              <a:gd name="connsiteX0" fmla="*/ 0 w 809625"/>
              <a:gd name="connsiteY0" fmla="*/ 816769 h 819150"/>
              <a:gd name="connsiteX1" fmla="*/ 500063 w 809625"/>
              <a:gd name="connsiteY1" fmla="*/ 0 h 819150"/>
              <a:gd name="connsiteX2" fmla="*/ 490538 w 809625"/>
              <a:gd name="connsiteY2" fmla="*/ 819150 h 819150"/>
              <a:gd name="connsiteX3" fmla="*/ 809625 w 809625"/>
              <a:gd name="connsiteY3" fmla="*/ 819150 h 819150"/>
              <a:gd name="connsiteX4" fmla="*/ 573881 w 809625"/>
              <a:gd name="connsiteY4" fmla="*/ 814388 h 819150"/>
              <a:gd name="connsiteX0" fmla="*/ 0 w 573881"/>
              <a:gd name="connsiteY0" fmla="*/ 816769 h 819150"/>
              <a:gd name="connsiteX1" fmla="*/ 500063 w 573881"/>
              <a:gd name="connsiteY1" fmla="*/ 0 h 819150"/>
              <a:gd name="connsiteX2" fmla="*/ 490538 w 573881"/>
              <a:gd name="connsiteY2" fmla="*/ 819150 h 819150"/>
              <a:gd name="connsiteX3" fmla="*/ 552450 w 573881"/>
              <a:gd name="connsiteY3" fmla="*/ 816769 h 819150"/>
              <a:gd name="connsiteX4" fmla="*/ 573881 w 573881"/>
              <a:gd name="connsiteY4" fmla="*/ 814388 h 819150"/>
              <a:gd name="connsiteX0" fmla="*/ 0 w 852487"/>
              <a:gd name="connsiteY0" fmla="*/ 816769 h 852488"/>
              <a:gd name="connsiteX1" fmla="*/ 500063 w 852487"/>
              <a:gd name="connsiteY1" fmla="*/ 0 h 852488"/>
              <a:gd name="connsiteX2" fmla="*/ 490538 w 852487"/>
              <a:gd name="connsiteY2" fmla="*/ 819150 h 852488"/>
              <a:gd name="connsiteX3" fmla="*/ 552450 w 852487"/>
              <a:gd name="connsiteY3" fmla="*/ 816769 h 852488"/>
              <a:gd name="connsiteX4" fmla="*/ 852487 w 852487"/>
              <a:gd name="connsiteY4" fmla="*/ 852488 h 852488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6769 h 819150"/>
              <a:gd name="connsiteX0" fmla="*/ 0 w 552450"/>
              <a:gd name="connsiteY0" fmla="*/ 816769 h 821531"/>
              <a:gd name="connsiteX1" fmla="*/ 500063 w 552450"/>
              <a:gd name="connsiteY1" fmla="*/ 0 h 821531"/>
              <a:gd name="connsiteX2" fmla="*/ 490538 w 552450"/>
              <a:gd name="connsiteY2" fmla="*/ 819150 h 821531"/>
              <a:gd name="connsiteX3" fmla="*/ 552450 w 552450"/>
              <a:gd name="connsiteY3" fmla="*/ 821531 h 821531"/>
              <a:gd name="connsiteX0" fmla="*/ 0 w 552450"/>
              <a:gd name="connsiteY0" fmla="*/ 816769 h 819150"/>
              <a:gd name="connsiteX1" fmla="*/ 500063 w 552450"/>
              <a:gd name="connsiteY1" fmla="*/ 0 h 819150"/>
              <a:gd name="connsiteX2" fmla="*/ 490538 w 552450"/>
              <a:gd name="connsiteY2" fmla="*/ 819150 h 819150"/>
              <a:gd name="connsiteX3" fmla="*/ 552450 w 552450"/>
              <a:gd name="connsiteY3" fmla="*/ 819150 h 819150"/>
              <a:gd name="connsiteX0" fmla="*/ 0 w 612274"/>
              <a:gd name="connsiteY0" fmla="*/ 816769 h 819150"/>
              <a:gd name="connsiteX1" fmla="*/ 500063 w 612274"/>
              <a:gd name="connsiteY1" fmla="*/ 0 h 819150"/>
              <a:gd name="connsiteX2" fmla="*/ 490538 w 612274"/>
              <a:gd name="connsiteY2" fmla="*/ 819150 h 819150"/>
              <a:gd name="connsiteX3" fmla="*/ 612274 w 612274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274" h="819150">
                <a:moveTo>
                  <a:pt x="0" y="816769"/>
                </a:moveTo>
                <a:lnTo>
                  <a:pt x="500063" y="0"/>
                </a:lnTo>
                <a:lnTo>
                  <a:pt x="490538" y="819150"/>
                </a:lnTo>
                <a:lnTo>
                  <a:pt x="612274" y="8191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FD887B56-8C61-1C58-CBDE-3B2F6801334D}"/>
              </a:ext>
            </a:extLst>
          </p:cNvPr>
          <p:cNvSpPr/>
          <p:nvPr/>
        </p:nvSpPr>
        <p:spPr>
          <a:xfrm rot="16200000">
            <a:off x="7441940" y="2931260"/>
            <a:ext cx="517169" cy="831418"/>
          </a:xfrm>
          <a:prstGeom prst="triangle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AA62208-3EBE-B0A1-847A-197CA1F25473}"/>
              </a:ext>
            </a:extLst>
          </p:cNvPr>
          <p:cNvSpPr txBox="1"/>
          <p:nvPr/>
        </p:nvSpPr>
        <p:spPr>
          <a:xfrm>
            <a:off x="7078716" y="3169545"/>
            <a:ext cx="143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0FACB7B-479D-A0A9-E376-4062DC8BEAA9}"/>
              </a:ext>
            </a:extLst>
          </p:cNvPr>
          <p:cNvSpPr/>
          <p:nvPr/>
        </p:nvSpPr>
        <p:spPr>
          <a:xfrm>
            <a:off x="6083913" y="2353719"/>
            <a:ext cx="860810" cy="455413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Bandpass Filter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755D75B-35BE-E16D-0179-2EE20DE2B0DF}"/>
              </a:ext>
            </a:extLst>
          </p:cNvPr>
          <p:cNvCxnSpPr>
            <a:cxnSpLocks/>
            <a:stCxn id="19" idx="3"/>
            <a:endCxn id="90" idx="1"/>
          </p:cNvCxnSpPr>
          <p:nvPr/>
        </p:nvCxnSpPr>
        <p:spPr>
          <a:xfrm>
            <a:off x="5751171" y="2581426"/>
            <a:ext cx="33274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7A794CC6-E3C0-01B4-735B-571363B0F75A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6944723" y="2581426"/>
            <a:ext cx="34009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5A0F2CBA-FEEC-C3AB-7A9E-F40874F815B4}"/>
              </a:ext>
            </a:extLst>
          </p:cNvPr>
          <p:cNvSpPr/>
          <p:nvPr/>
        </p:nvSpPr>
        <p:spPr>
          <a:xfrm>
            <a:off x="6081853" y="3120388"/>
            <a:ext cx="860810" cy="455413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Bandpass Filter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365A2F34-AEEC-9A08-8A52-00E90BC4EEE4}"/>
              </a:ext>
            </a:extLst>
          </p:cNvPr>
          <p:cNvCxnSpPr>
            <a:cxnSpLocks/>
            <a:stCxn id="76" idx="3"/>
            <a:endCxn id="93" idx="1"/>
          </p:cNvCxnSpPr>
          <p:nvPr/>
        </p:nvCxnSpPr>
        <p:spPr>
          <a:xfrm flipV="1">
            <a:off x="5765940" y="3348095"/>
            <a:ext cx="315913" cy="48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0DBB7C35-F781-418A-5D1B-149D812BEA21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6942663" y="3348095"/>
            <a:ext cx="3421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B17BC3EB-A963-6809-6EA6-A3C40321355D}"/>
              </a:ext>
            </a:extLst>
          </p:cNvPr>
          <p:cNvSpPr txBox="1"/>
          <p:nvPr/>
        </p:nvSpPr>
        <p:spPr>
          <a:xfrm>
            <a:off x="5765940" y="2763597"/>
            <a:ext cx="1477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frequency: 5.5GHz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1C974CC-ACDF-1DDF-DADA-871FEBF21DF1}"/>
              </a:ext>
            </a:extLst>
          </p:cNvPr>
          <p:cNvSpPr txBox="1"/>
          <p:nvPr/>
        </p:nvSpPr>
        <p:spPr>
          <a:xfrm>
            <a:off x="5801348" y="2127015"/>
            <a:ext cx="1431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5.6GHz~5.7GHz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ACDB8357-1185-64FC-D4DA-436C95663626}"/>
              </a:ext>
            </a:extLst>
          </p:cNvPr>
          <p:cNvSpPr/>
          <p:nvPr/>
        </p:nvSpPr>
        <p:spPr>
          <a:xfrm rot="16200000">
            <a:off x="1809782" y="1776508"/>
            <a:ext cx="358087" cy="2503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51A7B2-51F3-B61C-CA20-26A2855444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73" t="4229" r="4430"/>
          <a:stretch>
            <a:fillRect/>
          </a:stretch>
        </p:blipFill>
        <p:spPr>
          <a:xfrm>
            <a:off x="1063430" y="1003489"/>
            <a:ext cx="501683" cy="512112"/>
          </a:xfrm>
          <a:prstGeom prst="rect">
            <a:avLst/>
          </a:prstGeom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FEB4F216-2818-8AD5-145A-F30C6FC5427F}"/>
              </a:ext>
            </a:extLst>
          </p:cNvPr>
          <p:cNvSpPr/>
          <p:nvPr/>
        </p:nvSpPr>
        <p:spPr>
          <a:xfrm>
            <a:off x="1867258" y="5000695"/>
            <a:ext cx="274437" cy="32617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AD7898-14BF-5899-59C1-170827238215}"/>
              </a:ext>
            </a:extLst>
          </p:cNvPr>
          <p:cNvSpPr txBox="1"/>
          <p:nvPr/>
        </p:nvSpPr>
        <p:spPr>
          <a:xfrm>
            <a:off x="651163" y="5454650"/>
            <a:ext cx="430887" cy="11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dirty="0"/>
              <a:t>降采样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176801-F1E1-E29B-6965-D7F0EDB88F02}"/>
              </a:ext>
            </a:extLst>
          </p:cNvPr>
          <p:cNvSpPr txBox="1"/>
          <p:nvPr/>
        </p:nvSpPr>
        <p:spPr>
          <a:xfrm>
            <a:off x="1427514" y="5448171"/>
            <a:ext cx="430887" cy="11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dirty="0"/>
              <a:t>脉冲压缩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424830-5E03-1D5E-A577-FE7C042D5AE3}"/>
              </a:ext>
            </a:extLst>
          </p:cNvPr>
          <p:cNvSpPr txBox="1"/>
          <p:nvPr/>
        </p:nvSpPr>
        <p:spPr>
          <a:xfrm>
            <a:off x="2214520" y="5439869"/>
            <a:ext cx="430887" cy="11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dirty="0"/>
              <a:t>动目标指示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8F88EB-273F-1583-BF61-6FA51D1E3D5F}"/>
              </a:ext>
            </a:extLst>
          </p:cNvPr>
          <p:cNvSpPr txBox="1"/>
          <p:nvPr/>
        </p:nvSpPr>
        <p:spPr>
          <a:xfrm>
            <a:off x="3003962" y="5433519"/>
            <a:ext cx="430887" cy="11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dirty="0"/>
              <a:t>动目标检测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E4091AD-A302-0B0D-68F4-FED31A7F8A46}"/>
              </a:ext>
            </a:extLst>
          </p:cNvPr>
          <p:cNvSpPr txBox="1"/>
          <p:nvPr/>
        </p:nvSpPr>
        <p:spPr>
          <a:xfrm>
            <a:off x="3775830" y="5433519"/>
            <a:ext cx="430887" cy="11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600" dirty="0"/>
              <a:t>CA-CFAR</a:t>
            </a:r>
            <a:endParaRPr lang="zh-CN" altLang="en-US" sz="1600" dirty="0"/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421A32E1-92BB-72EC-572B-A77AAB74D6D8}"/>
              </a:ext>
            </a:extLst>
          </p:cNvPr>
          <p:cNvSpPr/>
          <p:nvPr/>
        </p:nvSpPr>
        <p:spPr>
          <a:xfrm flipH="1" flipV="1">
            <a:off x="584737" y="5347511"/>
            <a:ext cx="3681862" cy="132473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5FA332D5-9EA5-E642-2891-F2EBEF5BDEF2}"/>
              </a:ext>
            </a:extLst>
          </p:cNvPr>
          <p:cNvSpPr/>
          <p:nvPr/>
        </p:nvSpPr>
        <p:spPr>
          <a:xfrm>
            <a:off x="1106367" y="5961219"/>
            <a:ext cx="300952" cy="962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D84E5AF9-4306-02CA-92A8-018339386E6A}"/>
              </a:ext>
            </a:extLst>
          </p:cNvPr>
          <p:cNvSpPr/>
          <p:nvPr/>
        </p:nvSpPr>
        <p:spPr>
          <a:xfrm>
            <a:off x="1880572" y="5963600"/>
            <a:ext cx="300952" cy="962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A93E5101-6BF1-1EE9-C5C2-1AEAD24E3F11}"/>
              </a:ext>
            </a:extLst>
          </p:cNvPr>
          <p:cNvSpPr/>
          <p:nvPr/>
        </p:nvSpPr>
        <p:spPr>
          <a:xfrm>
            <a:off x="2668961" y="5965982"/>
            <a:ext cx="300952" cy="962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C164973B-B6A5-8DFD-806C-43EDD50BA569}"/>
              </a:ext>
            </a:extLst>
          </p:cNvPr>
          <p:cNvSpPr/>
          <p:nvPr/>
        </p:nvSpPr>
        <p:spPr>
          <a:xfrm>
            <a:off x="3454774" y="5968363"/>
            <a:ext cx="300952" cy="962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" name="图片 103">
            <a:extLst>
              <a:ext uri="{FF2B5EF4-FFF2-40B4-BE49-F238E27FC236}">
                <a16:creationId xmlns:a16="http://schemas.microsoft.com/office/drawing/2014/main" id="{9F752EEA-9721-0F44-2F63-A2A4EAA299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t="6033" r="18383" b="5050"/>
          <a:stretch>
            <a:fillRect/>
          </a:stretch>
        </p:blipFill>
        <p:spPr>
          <a:xfrm>
            <a:off x="2026395" y="872852"/>
            <a:ext cx="901624" cy="797059"/>
          </a:xfrm>
          <a:prstGeom prst="rect">
            <a:avLst/>
          </a:prstGeom>
        </p:spPr>
      </p:pic>
      <p:sp>
        <p:nvSpPr>
          <p:cNvPr id="105" name="箭头: 右 104">
            <a:extLst>
              <a:ext uri="{FF2B5EF4-FFF2-40B4-BE49-F238E27FC236}">
                <a16:creationId xmlns:a16="http://schemas.microsoft.com/office/drawing/2014/main" id="{B89DE319-A65A-D2DC-3172-E34E16D5F5D4}"/>
              </a:ext>
            </a:extLst>
          </p:cNvPr>
          <p:cNvSpPr/>
          <p:nvPr/>
        </p:nvSpPr>
        <p:spPr>
          <a:xfrm>
            <a:off x="1619566" y="1122274"/>
            <a:ext cx="358087" cy="2503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箭头: 下 105">
            <a:extLst>
              <a:ext uri="{FF2B5EF4-FFF2-40B4-BE49-F238E27FC236}">
                <a16:creationId xmlns:a16="http://schemas.microsoft.com/office/drawing/2014/main" id="{80484A01-FB4C-E583-CDF2-EC7ADDE897AA}"/>
              </a:ext>
            </a:extLst>
          </p:cNvPr>
          <p:cNvSpPr/>
          <p:nvPr/>
        </p:nvSpPr>
        <p:spPr>
          <a:xfrm>
            <a:off x="6676994" y="4995093"/>
            <a:ext cx="274437" cy="32617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1B46750-5DD6-877D-53D2-4235EA5FD089}"/>
              </a:ext>
            </a:extLst>
          </p:cNvPr>
          <p:cNvSpPr txBox="1"/>
          <p:nvPr/>
        </p:nvSpPr>
        <p:spPr>
          <a:xfrm>
            <a:off x="5026313" y="5437194"/>
            <a:ext cx="430887" cy="11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dirty="0"/>
              <a:t>随机采样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CE95476-725F-B77C-1DCF-84E343EF99C6}"/>
              </a:ext>
            </a:extLst>
          </p:cNvPr>
          <p:cNvSpPr txBox="1"/>
          <p:nvPr/>
        </p:nvSpPr>
        <p:spPr>
          <a:xfrm>
            <a:off x="5802664" y="5430715"/>
            <a:ext cx="430887" cy="11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dirty="0"/>
              <a:t>初始化权重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22CBDB42-9B57-1BE5-0554-895A3F441855}"/>
              </a:ext>
            </a:extLst>
          </p:cNvPr>
          <p:cNvSpPr txBox="1"/>
          <p:nvPr/>
        </p:nvSpPr>
        <p:spPr>
          <a:xfrm>
            <a:off x="6589670" y="5422413"/>
            <a:ext cx="430887" cy="11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dirty="0"/>
              <a:t>优化权重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73B8F735-98A7-D52D-5725-9E0779EE3E32}"/>
              </a:ext>
            </a:extLst>
          </p:cNvPr>
          <p:cNvSpPr txBox="1"/>
          <p:nvPr/>
        </p:nvSpPr>
        <p:spPr>
          <a:xfrm>
            <a:off x="7379112" y="5416063"/>
            <a:ext cx="430887" cy="11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dirty="0"/>
              <a:t>迭代运行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4312D03E-9CD5-6330-6653-30C60A4B8E59}"/>
              </a:ext>
            </a:extLst>
          </p:cNvPr>
          <p:cNvSpPr txBox="1"/>
          <p:nvPr/>
        </p:nvSpPr>
        <p:spPr>
          <a:xfrm>
            <a:off x="8150980" y="5416063"/>
            <a:ext cx="430887" cy="1126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600" dirty="0"/>
              <a:t>重建</a:t>
            </a:r>
            <a:r>
              <a:rPr lang="en-US" altLang="zh-CN" sz="1600" dirty="0"/>
              <a:t>MTD</a:t>
            </a:r>
            <a:r>
              <a:rPr lang="zh-CN" altLang="en-US" sz="1600" dirty="0"/>
              <a:t>谱</a:t>
            </a:r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156358FB-0F86-2A0C-CE51-B130826B07D8}"/>
              </a:ext>
            </a:extLst>
          </p:cNvPr>
          <p:cNvSpPr/>
          <p:nvPr/>
        </p:nvSpPr>
        <p:spPr>
          <a:xfrm flipH="1" flipV="1">
            <a:off x="4959887" y="5330055"/>
            <a:ext cx="3681862" cy="132473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3" name="箭头: 右 112">
            <a:extLst>
              <a:ext uri="{FF2B5EF4-FFF2-40B4-BE49-F238E27FC236}">
                <a16:creationId xmlns:a16="http://schemas.microsoft.com/office/drawing/2014/main" id="{22AB8EB6-AF09-CD7E-380B-9315DC16590C}"/>
              </a:ext>
            </a:extLst>
          </p:cNvPr>
          <p:cNvSpPr/>
          <p:nvPr/>
        </p:nvSpPr>
        <p:spPr>
          <a:xfrm>
            <a:off x="5481517" y="5943763"/>
            <a:ext cx="300952" cy="962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箭头: 右 113">
            <a:extLst>
              <a:ext uri="{FF2B5EF4-FFF2-40B4-BE49-F238E27FC236}">
                <a16:creationId xmlns:a16="http://schemas.microsoft.com/office/drawing/2014/main" id="{5BFA116C-BEAE-A388-4483-951E426D488B}"/>
              </a:ext>
            </a:extLst>
          </p:cNvPr>
          <p:cNvSpPr/>
          <p:nvPr/>
        </p:nvSpPr>
        <p:spPr>
          <a:xfrm>
            <a:off x="6255722" y="5946144"/>
            <a:ext cx="300952" cy="962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箭头: 右 114">
            <a:extLst>
              <a:ext uri="{FF2B5EF4-FFF2-40B4-BE49-F238E27FC236}">
                <a16:creationId xmlns:a16="http://schemas.microsoft.com/office/drawing/2014/main" id="{39EBA5BF-375D-C6A7-8EEE-28779EE54983}"/>
              </a:ext>
            </a:extLst>
          </p:cNvPr>
          <p:cNvSpPr/>
          <p:nvPr/>
        </p:nvSpPr>
        <p:spPr>
          <a:xfrm>
            <a:off x="7044111" y="5948526"/>
            <a:ext cx="300952" cy="962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箭头: 右 115">
            <a:extLst>
              <a:ext uri="{FF2B5EF4-FFF2-40B4-BE49-F238E27FC236}">
                <a16:creationId xmlns:a16="http://schemas.microsoft.com/office/drawing/2014/main" id="{B658335C-DFCA-699B-28AB-872786A5D2DA}"/>
              </a:ext>
            </a:extLst>
          </p:cNvPr>
          <p:cNvSpPr/>
          <p:nvPr/>
        </p:nvSpPr>
        <p:spPr>
          <a:xfrm>
            <a:off x="7829924" y="5950907"/>
            <a:ext cx="300952" cy="962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箭头: 右 116">
            <a:extLst>
              <a:ext uri="{FF2B5EF4-FFF2-40B4-BE49-F238E27FC236}">
                <a16:creationId xmlns:a16="http://schemas.microsoft.com/office/drawing/2014/main" id="{B5DCE1C3-E916-87FC-621C-F5843BD945E3}"/>
              </a:ext>
            </a:extLst>
          </p:cNvPr>
          <p:cNvSpPr/>
          <p:nvPr/>
        </p:nvSpPr>
        <p:spPr>
          <a:xfrm rot="16200000">
            <a:off x="6199596" y="1770841"/>
            <a:ext cx="358087" cy="2503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6F8A01A7-6526-D30D-6ACA-6DF0934357F3}"/>
              </a:ext>
            </a:extLst>
          </p:cNvPr>
          <p:cNvSpPr/>
          <p:nvPr/>
        </p:nvSpPr>
        <p:spPr>
          <a:xfrm flipH="1" flipV="1">
            <a:off x="986323" y="858599"/>
            <a:ext cx="2006901" cy="83349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AFD7D26F-32B5-9948-8BFC-E55883092BA9}"/>
              </a:ext>
            </a:extLst>
          </p:cNvPr>
          <p:cNvSpPr/>
          <p:nvPr/>
        </p:nvSpPr>
        <p:spPr>
          <a:xfrm flipH="1" flipV="1">
            <a:off x="4244111" y="852218"/>
            <a:ext cx="4436338" cy="83349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74CD27A4-07A8-2FFB-A353-B268D4128867}"/>
              </a:ext>
            </a:extLst>
          </p:cNvPr>
          <p:cNvSpPr txBox="1"/>
          <p:nvPr/>
        </p:nvSpPr>
        <p:spPr>
          <a:xfrm>
            <a:off x="4266599" y="927059"/>
            <a:ext cx="4363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接受增益从</a:t>
            </a:r>
            <a:r>
              <a:rPr lang="en-US" altLang="zh-CN" dirty="0"/>
              <a:t>6dBi-&gt;20dBi</a:t>
            </a:r>
            <a:r>
              <a:rPr lang="zh-CN" altLang="en-US" dirty="0"/>
              <a:t>；</a:t>
            </a:r>
            <a:endParaRPr lang="en-US" altLang="zh-CN" dirty="0"/>
          </a:p>
          <a:p>
            <a:pPr algn="ctr"/>
            <a:r>
              <a:rPr lang="zh-CN" altLang="en-US" dirty="0"/>
              <a:t>加入带通滤波器防止放大噪声；</a:t>
            </a:r>
          </a:p>
        </p:txBody>
      </p:sp>
    </p:spTree>
    <p:extLst>
      <p:ext uri="{BB962C8B-B14F-4D97-AF65-F5344CB8AC3E}">
        <p14:creationId xmlns:p14="http://schemas.microsoft.com/office/powerpoint/2010/main" val="4245391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79572F6-E66F-D763-5ED5-847AAA631BE0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二、</a:t>
            </a:r>
            <a:r>
              <a:rPr lang="zh-CN" altLang="en-US" sz="3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场景设计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07FABA-772C-990E-F930-4A873E1F0CCA}"/>
              </a:ext>
            </a:extLst>
          </p:cNvPr>
          <p:cNvSpPr txBox="1"/>
          <p:nvPr/>
        </p:nvSpPr>
        <p:spPr>
          <a:xfrm>
            <a:off x="4191001" y="359726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​基于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ADRV9026-BBCZ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lang="en-US" altLang="zh-CN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FMCW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雷达设计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EA86C9-DBA3-5631-234A-BD73B74DBCDC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100607-45B8-45BF-FA6F-730D5A09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90" y="1057660"/>
            <a:ext cx="3247211" cy="4304031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0A0E49-B1A5-B46B-0BA6-F19FBDB67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38" y="1057660"/>
            <a:ext cx="3824999" cy="4304031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E13E1A-FE36-4C0B-DE49-4DFD223CC72E}"/>
              </a:ext>
            </a:extLst>
          </p:cNvPr>
          <p:cNvSpPr/>
          <p:nvPr/>
        </p:nvSpPr>
        <p:spPr>
          <a:xfrm>
            <a:off x="4449903" y="2068636"/>
            <a:ext cx="380506" cy="179979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斜视飞行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E06EE4-5463-7CBE-1C0D-E3979932A5E0}"/>
              </a:ext>
            </a:extLst>
          </p:cNvPr>
          <p:cNvSpPr/>
          <p:nvPr/>
        </p:nvSpPr>
        <p:spPr>
          <a:xfrm>
            <a:off x="337814" y="2068636"/>
            <a:ext cx="380506" cy="19473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垂直探测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E352CB3-AF82-77C4-CFDE-A80F06117ADA}"/>
              </a:ext>
            </a:extLst>
          </p:cNvPr>
          <p:cNvSpPr/>
          <p:nvPr/>
        </p:nvSpPr>
        <p:spPr>
          <a:xfrm flipH="1" flipV="1">
            <a:off x="943790" y="5613795"/>
            <a:ext cx="3247211" cy="83349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C44016-C20C-F421-542C-1899D0349E11}"/>
              </a:ext>
            </a:extLst>
          </p:cNvPr>
          <p:cNvSpPr txBox="1"/>
          <p:nvPr/>
        </p:nvSpPr>
        <p:spPr>
          <a:xfrm>
            <a:off x="959928" y="5707687"/>
            <a:ext cx="3224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Mavic 2 Pro</a:t>
            </a:r>
            <a:r>
              <a:rPr lang="zh-CN" altLang="en-US" dirty="0"/>
              <a:t>：</a:t>
            </a:r>
            <a:endParaRPr lang="en-US" altLang="zh-CN" dirty="0"/>
          </a:p>
          <a:p>
            <a:pPr algn="ctr"/>
            <a:r>
              <a:rPr lang="zh-CN" altLang="en-US" dirty="0"/>
              <a:t>垂直飞行至</a:t>
            </a:r>
            <a:r>
              <a:rPr lang="en-US" altLang="zh-CN" strike="sngStrike" dirty="0"/>
              <a:t>120m</a:t>
            </a:r>
            <a:r>
              <a:rPr lang="en-US" altLang="zh-CN" dirty="0"/>
              <a:t> 400</a:t>
            </a:r>
            <a:r>
              <a:rPr lang="zh-CN" altLang="en-US" dirty="0"/>
              <a:t>米高空；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1FA4A25-D2C1-9DE3-84B2-9F953CF6C288}"/>
              </a:ext>
            </a:extLst>
          </p:cNvPr>
          <p:cNvSpPr/>
          <p:nvPr/>
        </p:nvSpPr>
        <p:spPr>
          <a:xfrm flipH="1" flipV="1">
            <a:off x="5035837" y="5613794"/>
            <a:ext cx="3824998" cy="83349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CD0D29-C6F1-69C6-5A15-866A71FE5E5A}"/>
              </a:ext>
            </a:extLst>
          </p:cNvPr>
          <p:cNvSpPr txBox="1"/>
          <p:nvPr/>
        </p:nvSpPr>
        <p:spPr>
          <a:xfrm>
            <a:off x="5051976" y="5707687"/>
            <a:ext cx="3808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Mavic 2 Pro</a:t>
            </a:r>
            <a:r>
              <a:rPr lang="zh-CN" altLang="en-US" dirty="0"/>
              <a:t>：</a:t>
            </a:r>
            <a:endParaRPr lang="en-US" altLang="zh-CN" dirty="0"/>
          </a:p>
          <a:p>
            <a:pPr algn="ctr"/>
            <a:r>
              <a:rPr lang="zh-CN" altLang="en-US" dirty="0"/>
              <a:t>斜着垂直飞行至</a:t>
            </a:r>
            <a:r>
              <a:rPr lang="en-US" altLang="zh-CN" dirty="0"/>
              <a:t>120m</a:t>
            </a:r>
            <a:r>
              <a:rPr lang="zh-CN" altLang="en-US" dirty="0"/>
              <a:t>高空</a:t>
            </a:r>
            <a:r>
              <a:rPr lang="en-US" altLang="zh-CN" dirty="0"/>
              <a:t>,200</a:t>
            </a:r>
            <a:r>
              <a:rPr lang="zh-CN" altLang="en-US" dirty="0"/>
              <a:t>米；</a:t>
            </a:r>
          </a:p>
        </p:txBody>
      </p:sp>
    </p:spTree>
    <p:extLst>
      <p:ext uri="{BB962C8B-B14F-4D97-AF65-F5344CB8AC3E}">
        <p14:creationId xmlns:p14="http://schemas.microsoft.com/office/powerpoint/2010/main" val="122785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478529-BBBD-5F66-11E2-14C287C6C559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三、算法验证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FF7FE3-0559-4ED5-A5A6-FC878922D45B}"/>
              </a:ext>
            </a:extLst>
          </p:cNvPr>
          <p:cNvSpPr txBox="1"/>
          <p:nvPr/>
        </p:nvSpPr>
        <p:spPr>
          <a:xfrm>
            <a:off x="4191001" y="359726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ADRV9026-BBCZ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输出测试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6804C7-09A7-16D9-533C-5A7DEAFD6B8E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1B1361-482E-6BB0-96EC-1CCE7AD0E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6" y="1348096"/>
            <a:ext cx="4031718" cy="2159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084F22-EAA5-375E-81B6-4F6A056A0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6" y="4092775"/>
            <a:ext cx="4031718" cy="209334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C4B973-820A-6863-E8E7-08A1481258CF}"/>
              </a:ext>
            </a:extLst>
          </p:cNvPr>
          <p:cNvSpPr/>
          <p:nvPr/>
        </p:nvSpPr>
        <p:spPr>
          <a:xfrm>
            <a:off x="1382814" y="3701872"/>
            <a:ext cx="1809881" cy="2973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加入低噪放推动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4AB2EF-3738-DFCD-649C-F6FF48CCA582}"/>
              </a:ext>
            </a:extLst>
          </p:cNvPr>
          <p:cNvSpPr/>
          <p:nvPr/>
        </p:nvSpPr>
        <p:spPr>
          <a:xfrm>
            <a:off x="1374054" y="995044"/>
            <a:ext cx="1809881" cy="2973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原始输出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2F1020B-E22A-E0C2-D3BD-316CFB44BE0C}"/>
              </a:ext>
            </a:extLst>
          </p:cNvPr>
          <p:cNvSpPr/>
          <p:nvPr/>
        </p:nvSpPr>
        <p:spPr>
          <a:xfrm>
            <a:off x="4432300" y="2277696"/>
            <a:ext cx="408088" cy="37465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0451C27A-527C-31D1-9AEB-F49F44F669C6}"/>
              </a:ext>
            </a:extLst>
          </p:cNvPr>
          <p:cNvSpPr/>
          <p:nvPr/>
        </p:nvSpPr>
        <p:spPr>
          <a:xfrm>
            <a:off x="4432300" y="4952121"/>
            <a:ext cx="408088" cy="374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81DAFC4-828E-61F6-ADEC-EA48B7CFE969}"/>
              </a:ext>
            </a:extLst>
          </p:cNvPr>
          <p:cNvSpPr/>
          <p:nvPr/>
        </p:nvSpPr>
        <p:spPr>
          <a:xfrm rot="10800000" flipH="1" flipV="1">
            <a:off x="5037623" y="1348096"/>
            <a:ext cx="3834481" cy="215900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0726D80-53E5-BEE7-9640-9B9232FDFB80}"/>
              </a:ext>
            </a:extLst>
          </p:cNvPr>
          <p:cNvSpPr/>
          <p:nvPr/>
        </p:nvSpPr>
        <p:spPr>
          <a:xfrm rot="10800000" flipH="1" flipV="1">
            <a:off x="5046383" y="4092776"/>
            <a:ext cx="3834481" cy="224452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B4E886-240B-B77B-1BC3-90B37C1619D8}"/>
              </a:ext>
            </a:extLst>
          </p:cNvPr>
          <p:cNvSpPr txBox="1"/>
          <p:nvPr/>
        </p:nvSpPr>
        <p:spPr>
          <a:xfrm>
            <a:off x="5059848" y="1534596"/>
            <a:ext cx="37920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：瞬时功率太低 </a:t>
            </a:r>
            <a:r>
              <a:rPr lang="en-US" altLang="zh-CN" dirty="0"/>
              <a:t>-15dBm</a:t>
            </a:r>
            <a:r>
              <a:rPr lang="zh-CN" altLang="en-US" dirty="0"/>
              <a:t>左右？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问题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dirty="0"/>
              <a:t>：积分功率刚刚够：</a:t>
            </a:r>
            <a:r>
              <a:rPr lang="en-US" altLang="zh-CN" dirty="0"/>
              <a:t>-5dBm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问题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dirty="0"/>
              <a:t>：推不动功放（典型输入需求：</a:t>
            </a:r>
            <a:r>
              <a:rPr lang="en-US" altLang="zh-CN" dirty="0"/>
              <a:t>4dbm~6dbm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>
                <a:solidFill>
                  <a:srgbClr val="0000FF"/>
                </a:solidFill>
              </a:rPr>
              <a:t>好处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/>
              <a:t>：波形不可能失真（由</a:t>
            </a:r>
            <a:r>
              <a:rPr lang="en-US" altLang="zh-CN" dirty="0"/>
              <a:t>PL_FIFO</a:t>
            </a:r>
            <a:r>
              <a:rPr lang="zh-CN" altLang="en-US" dirty="0"/>
              <a:t>直接输出，不可能出现问题）</a:t>
            </a:r>
            <a:endParaRPr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529261-237D-5028-775F-5AC90FE094D2}"/>
              </a:ext>
            </a:extLst>
          </p:cNvPr>
          <p:cNvSpPr txBox="1"/>
          <p:nvPr/>
        </p:nvSpPr>
        <p:spPr>
          <a:xfrm>
            <a:off x="5059848" y="4262283"/>
            <a:ext cx="37920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问题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：</a:t>
            </a:r>
            <a:r>
              <a:rPr lang="en-US" altLang="zh-CN" dirty="0"/>
              <a:t>ADC</a:t>
            </a:r>
            <a:r>
              <a:rPr lang="zh-CN" altLang="en-US" dirty="0"/>
              <a:t>会被干停摆；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问题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dirty="0"/>
              <a:t>：由低噪放推动的器件输出会产生波形失真问题；</a:t>
            </a:r>
            <a:endParaRPr lang="en-US" altLang="zh-CN" dirty="0"/>
          </a:p>
          <a:p>
            <a:r>
              <a:rPr lang="zh-CN" altLang="en-US" dirty="0">
                <a:solidFill>
                  <a:srgbClr val="0000FF"/>
                </a:solidFill>
              </a:rPr>
              <a:t>好处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/>
              <a:t>：绝对能推动功放；</a:t>
            </a:r>
            <a:endParaRPr lang="en-US" altLang="zh-CN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2BF428D-C0CF-7AFB-5083-8960AEDF7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431750"/>
            <a:ext cx="1567145" cy="89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0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6EAA6-5B72-6132-F873-223C8334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AFFF778-CB0E-003F-D2B7-7287E1EE0DDD}"/>
              </a:ext>
            </a:extLst>
          </p:cNvPr>
          <p:cNvSpPr txBox="1"/>
          <p:nvPr/>
        </p:nvSpPr>
        <p:spPr>
          <a:xfrm>
            <a:off x="68156" y="10355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 b="1" i="0" dirty="0">
                <a:solidFill>
                  <a:srgbClr val="0000FF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三、算法验证</a:t>
            </a:r>
            <a:endParaRPr lang="zh-CN" altLang="en-US" sz="3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A57822-A065-B02D-F56C-9DD95F153091}"/>
              </a:ext>
            </a:extLst>
          </p:cNvPr>
          <p:cNvSpPr txBox="1"/>
          <p:nvPr/>
        </p:nvSpPr>
        <p:spPr>
          <a:xfrm>
            <a:off x="4191001" y="359726"/>
            <a:ext cx="4953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​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FMCW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雷达实测无人机实测实验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661A38-CBEF-F761-0AE3-1F632FD3BDA3}"/>
              </a:ext>
            </a:extLst>
          </p:cNvPr>
          <p:cNvSpPr/>
          <p:nvPr/>
        </p:nvSpPr>
        <p:spPr>
          <a:xfrm>
            <a:off x="2644140" y="759836"/>
            <a:ext cx="6499860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B0A83B-4B95-12EC-9E7D-BD5DD9948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4" y="1026883"/>
            <a:ext cx="3778576" cy="28339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16B2FE-9A14-3C40-DC75-B192AA5A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1" y="1205665"/>
            <a:ext cx="4724399" cy="24876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8230F0-1785-81A9-D166-FAA389E21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18" y="4820907"/>
            <a:ext cx="3122232" cy="175322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1E43E57-14AE-6750-0D8F-1B697C9D849E}"/>
              </a:ext>
            </a:extLst>
          </p:cNvPr>
          <p:cNvSpPr txBox="1"/>
          <p:nvPr/>
        </p:nvSpPr>
        <p:spPr>
          <a:xfrm>
            <a:off x="6667501" y="1479550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距离：</a:t>
            </a:r>
            <a:r>
              <a:rPr lang="en-US" altLang="zh-CN" b="1" dirty="0">
                <a:solidFill>
                  <a:schemeClr val="bg1"/>
                </a:solidFill>
              </a:rPr>
              <a:t>300m</a:t>
            </a:r>
            <a:r>
              <a:rPr lang="zh-CN" altLang="en-US" b="1" dirty="0">
                <a:solidFill>
                  <a:schemeClr val="bg1"/>
                </a:solidFill>
              </a:rPr>
              <a:t>左右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B342E0-E112-11BF-7C1C-1F1C8A434855}"/>
              </a:ext>
            </a:extLst>
          </p:cNvPr>
          <p:cNvSpPr txBox="1"/>
          <p:nvPr/>
        </p:nvSpPr>
        <p:spPr>
          <a:xfrm>
            <a:off x="4850797" y="4361027"/>
            <a:ext cx="4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采用设备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0C3A59-1DC2-3025-BD2C-E26E5C1719F2}"/>
              </a:ext>
            </a:extLst>
          </p:cNvPr>
          <p:cNvSpPr txBox="1"/>
          <p:nvPr/>
        </p:nvSpPr>
        <p:spPr>
          <a:xfrm>
            <a:off x="524438" y="1034377"/>
            <a:ext cx="11476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dirty="0"/>
              <a:t>距离像</a:t>
            </a:r>
            <a:r>
              <a:rPr lang="en-US" altLang="zh-CN" sz="800" dirty="0"/>
              <a:t>1</a:t>
            </a:r>
            <a:r>
              <a:rPr lang="zh-CN" altLang="en-US" sz="800" dirty="0"/>
              <a:t>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A36270-814C-6B52-A1ED-1A7BABE10D1A}"/>
              </a:ext>
            </a:extLst>
          </p:cNvPr>
          <p:cNvSpPr txBox="1"/>
          <p:nvPr/>
        </p:nvSpPr>
        <p:spPr>
          <a:xfrm>
            <a:off x="3908988" y="1030122"/>
            <a:ext cx="114765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" dirty="0"/>
              <a:t>距离像</a:t>
            </a:r>
            <a:r>
              <a:rPr lang="en-US" altLang="zh-CN" sz="800" dirty="0"/>
              <a:t>2</a:t>
            </a:r>
            <a:r>
              <a:rPr lang="zh-CN" altLang="en-US" sz="800" dirty="0"/>
              <a:t>：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1EFFF4C5-3E9B-400C-0DDF-28B973697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226748"/>
              </p:ext>
            </p:extLst>
          </p:nvPr>
        </p:nvGraphicFramePr>
        <p:xfrm>
          <a:off x="524438" y="4540997"/>
          <a:ext cx="3813542" cy="2053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771">
                  <a:extLst>
                    <a:ext uri="{9D8B030D-6E8A-4147-A177-3AD203B41FA5}">
                      <a16:colId xmlns:a16="http://schemas.microsoft.com/office/drawing/2014/main" val="942687495"/>
                    </a:ext>
                  </a:extLst>
                </a:gridCol>
                <a:gridCol w="1906771">
                  <a:extLst>
                    <a:ext uri="{9D8B030D-6E8A-4147-A177-3AD203B41FA5}">
                      <a16:colId xmlns:a16="http://schemas.microsoft.com/office/drawing/2014/main" val="1354223416"/>
                    </a:ext>
                  </a:extLst>
                </a:gridCol>
              </a:tblGrid>
              <a:tr h="256638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发射功率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</a:rPr>
                        <a:t>32dBm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</a:rPr>
                        <a:t>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63419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收发天线增益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20.381dBi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151960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Chirp</a:t>
                      </a:r>
                      <a:r>
                        <a:rPr lang="zh-CN" altLang="en-US" sz="1000" dirty="0"/>
                        <a:t>长度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200us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54488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Chirp</a:t>
                      </a:r>
                      <a:r>
                        <a:rPr lang="zh-CN" altLang="en-US" sz="1000" dirty="0"/>
                        <a:t>数目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248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369032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对消数目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32 Chirp</a:t>
                      </a:r>
                      <a:r>
                        <a:rPr lang="zh-CN" altLang="en-US" sz="1000" dirty="0"/>
                        <a:t>对消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557006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最大可测速度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±75m/s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329566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最大可测距离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1500</a:t>
                      </a:r>
                      <a:r>
                        <a:rPr lang="zh-CN" altLang="en-US" sz="1000" dirty="0"/>
                        <a:t>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349063"/>
                  </a:ext>
                </a:extLst>
              </a:tr>
              <a:tr h="25663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带宽</a:t>
                      </a:r>
                      <a:r>
                        <a:rPr lang="en-US" altLang="zh-CN" sz="1000" dirty="0"/>
                        <a:t>/</a:t>
                      </a:r>
                      <a:r>
                        <a:rPr lang="zh-CN" altLang="en-US" sz="1000" dirty="0"/>
                        <a:t>本振频率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200MHz/5.5GHz</a:t>
                      </a:r>
                      <a:endParaRPr lang="zh-CN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222156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F87ADDBA-37A7-81D9-B0B1-C61952C92839}"/>
              </a:ext>
            </a:extLst>
          </p:cNvPr>
          <p:cNvSpPr txBox="1"/>
          <p:nvPr/>
        </p:nvSpPr>
        <p:spPr>
          <a:xfrm>
            <a:off x="111872" y="4171665"/>
            <a:ext cx="4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采用参数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F9EA5E15-9CDB-8703-2601-C0FE48789865}"/>
              </a:ext>
            </a:extLst>
          </p:cNvPr>
          <p:cNvSpPr/>
          <p:nvPr/>
        </p:nvSpPr>
        <p:spPr>
          <a:xfrm>
            <a:off x="4817028" y="5322871"/>
            <a:ext cx="408088" cy="3746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2B007AD-C6F5-A6F4-1E32-D1313959B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680" y="2327564"/>
            <a:ext cx="1515232" cy="1267285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306867B-7752-4BD7-4175-46FF7D8201E4}"/>
              </a:ext>
            </a:extLst>
          </p:cNvPr>
          <p:cNvCxnSpPr/>
          <p:nvPr/>
        </p:nvCxnSpPr>
        <p:spPr>
          <a:xfrm>
            <a:off x="6369050" y="2092036"/>
            <a:ext cx="121805" cy="235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1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1766</TotalTime>
  <Words>866</Words>
  <Application>Microsoft Office PowerPoint</Application>
  <PresentationFormat>全屏显示(4:3)</PresentationFormat>
  <Paragraphs>194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黑体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宇涛 向</dc:creator>
  <cp:lastModifiedBy>宇涛 向</cp:lastModifiedBy>
  <cp:revision>146</cp:revision>
  <dcterms:created xsi:type="dcterms:W3CDTF">2025-11-19T16:16:39Z</dcterms:created>
  <dcterms:modified xsi:type="dcterms:W3CDTF">2025-11-24T21:10:26Z</dcterms:modified>
</cp:coreProperties>
</file>